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embeddedFontLs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5A43CA-AC1C-45FE-976C-A6C4E0F1A7F4}">
  <a:tblStyle styleId="{E95A43CA-AC1C-45FE-976C-A6C4E0F1A7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CenturyGothic-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enturyGothic-italic.fntdata"/><Relationship Id="rId16" Type="http://schemas.openxmlformats.org/officeDocument/2006/relationships/slide" Target="slides/slide10.xml"/><Relationship Id="rId38" Type="http://schemas.openxmlformats.org/officeDocument/2006/relationships/font" Target="fonts/CenturyGothic-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73a95bb3fa_0_19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3a95bb3fa_0_1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3a95bb3fa_0_19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3a95bb3fa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3a95bb3fa_0_20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3a95bb3fa_0_2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73a95bb3fa_0_20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3a95bb3fa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3a95bb3fa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73a95bb3fa_0_19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3a95bb3fa_0_2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73a95bb3fa_0_20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3a95bb3f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73a95bb3fa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3f12b1c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83f12b1c2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6514afc9f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6514afc9f6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3a95bb3fa_0_20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3a95bb3fa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73a95bb3fa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73a95bb3fa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73a95bb3fa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73a95bb3fa_0_4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73a95bb3f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73a95bb3fa_0_6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3a95bb3fa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73a95bb3fa_0_7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73a95bb3fa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73a95bb3fa_0_8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3a95bb3fa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73a95bb3fa_0_10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73a95bb3fa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73a95bb3fa_0_1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73a95bb3fa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73a95bb3fa_0_1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73a95bb3fa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73a95bb3fa_0_1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73a95bb3fa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73a95bb3fa_0_16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3a95bb3fa_0_20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3a95bb3fa_0_2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73a95bb3fa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73a95bb3fa_0_17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3a95bb3fa_0_19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3a95bb3fa_0_1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3a95bb3fa_0_2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73a95bb3fa_0_20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3f12b1c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83f12b1c2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73a95bb3fa_0_2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73a95bb3fa_0_20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6528f7a2a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528f7a2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73a95bb3fa_0_19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3a95bb3fa_0_1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Google Shape;77;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1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13"/>
          <p:cNvSpPr txBox="1"/>
          <p:nvPr/>
        </p:nvSpPr>
        <p:spPr>
          <a:xfrm>
            <a:off x="898295" y="971253"/>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
        <p:nvSpPr>
          <p:cNvPr id="95" name="Google Shape;95;p13"/>
          <p:cNvSpPr txBox="1"/>
          <p:nvPr/>
        </p:nvSpPr>
        <p:spPr>
          <a:xfrm>
            <a:off x="9330490" y="2613787"/>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1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1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1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Google Shape;119;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1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5" name="Shape 155"/>
        <p:cNvGrpSpPr/>
        <p:nvPr/>
      </p:nvGrpSpPr>
      <p:grpSpPr>
        <a:xfrm>
          <a:off x="0" y="0"/>
          <a:ext cx="0" cy="0"/>
          <a:chOff x="0" y="0"/>
          <a:chExt cx="0" cy="0"/>
        </a:xfrm>
      </p:grpSpPr>
      <p:sp>
        <p:nvSpPr>
          <p:cNvPr id="156" name="Google Shape;156;p20"/>
          <p:cNvSpPr txBox="1"/>
          <p:nvPr>
            <p:ph type="ctrTitle"/>
          </p:nvPr>
        </p:nvSpPr>
        <p:spPr>
          <a:xfrm>
            <a:off x="1154955" y="1447800"/>
            <a:ext cx="8825700" cy="3329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7200"/>
              <a:buFont typeface="Century Gothic"/>
              <a:buNone/>
              <a:defRPr sz="7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20"/>
          <p:cNvSpPr txBox="1"/>
          <p:nvPr>
            <p:ph idx="1" type="subTitle"/>
          </p:nvPr>
        </p:nvSpPr>
        <p:spPr>
          <a:xfrm>
            <a:off x="1154955" y="4777380"/>
            <a:ext cx="8825700" cy="861300"/>
          </a:xfrm>
          <a:prstGeom prst="rect">
            <a:avLst/>
          </a:prstGeom>
          <a:noFill/>
          <a:ln>
            <a:noFill/>
          </a:ln>
        </p:spPr>
        <p:txBody>
          <a:bodyPr anchorCtr="0" anchor="t" bIns="45700" lIns="91425" spcFirstLastPara="1" rIns="91425" wrap="square" tIns="45700">
            <a:noAutofit/>
          </a:bodyPr>
          <a:lstStyle>
            <a:lvl1pPr lvl="0" rtl="0" algn="l">
              <a:spcBef>
                <a:spcPts val="1000"/>
              </a:spcBef>
              <a:spcAft>
                <a:spcPts val="0"/>
              </a:spcAft>
              <a:buSzPts val="1600"/>
              <a:buNone/>
              <a:defRPr cap="none">
                <a:solidFill>
                  <a:srgbClr val="86D1D8"/>
                </a:solidFill>
              </a:defRPr>
            </a:lvl1pPr>
            <a:lvl2pPr lvl="1" rtl="0" algn="ctr">
              <a:spcBef>
                <a:spcPts val="1000"/>
              </a:spcBef>
              <a:spcAft>
                <a:spcPts val="0"/>
              </a:spcAft>
              <a:buSzPts val="1440"/>
              <a:buNone/>
              <a:defRPr>
                <a:solidFill>
                  <a:schemeClr val="lt1"/>
                </a:solidFill>
              </a:defRPr>
            </a:lvl2pPr>
            <a:lvl3pPr lvl="2" rtl="0" algn="ctr">
              <a:spcBef>
                <a:spcPts val="1000"/>
              </a:spcBef>
              <a:spcAft>
                <a:spcPts val="0"/>
              </a:spcAft>
              <a:buSzPts val="1280"/>
              <a:buNone/>
              <a:defRPr>
                <a:solidFill>
                  <a:schemeClr val="lt1"/>
                </a:solidFill>
              </a:defRPr>
            </a:lvl3pPr>
            <a:lvl4pPr lvl="3" rtl="0" algn="ctr">
              <a:spcBef>
                <a:spcPts val="1000"/>
              </a:spcBef>
              <a:spcAft>
                <a:spcPts val="0"/>
              </a:spcAft>
              <a:buSzPts val="1120"/>
              <a:buNone/>
              <a:defRPr>
                <a:solidFill>
                  <a:schemeClr val="lt1"/>
                </a:solidFill>
              </a:defRPr>
            </a:lvl4pPr>
            <a:lvl5pPr lvl="4" rtl="0" algn="ctr">
              <a:spcBef>
                <a:spcPts val="1000"/>
              </a:spcBef>
              <a:spcAft>
                <a:spcPts val="0"/>
              </a:spcAft>
              <a:buSzPts val="1120"/>
              <a:buNone/>
              <a:defRPr>
                <a:solidFill>
                  <a:schemeClr val="lt1"/>
                </a:solidFill>
              </a:defRPr>
            </a:lvl5pPr>
            <a:lvl6pPr lvl="5" rtl="0" algn="ctr">
              <a:spcBef>
                <a:spcPts val="1000"/>
              </a:spcBef>
              <a:spcAft>
                <a:spcPts val="0"/>
              </a:spcAft>
              <a:buSzPts val="1120"/>
              <a:buNone/>
              <a:defRPr>
                <a:solidFill>
                  <a:schemeClr val="lt1"/>
                </a:solidFill>
              </a:defRPr>
            </a:lvl6pPr>
            <a:lvl7pPr lvl="6" rtl="0" algn="ctr">
              <a:spcBef>
                <a:spcPts val="1000"/>
              </a:spcBef>
              <a:spcAft>
                <a:spcPts val="0"/>
              </a:spcAft>
              <a:buSzPts val="1120"/>
              <a:buNone/>
              <a:defRPr>
                <a:solidFill>
                  <a:schemeClr val="lt1"/>
                </a:solidFill>
              </a:defRPr>
            </a:lvl7pPr>
            <a:lvl8pPr lvl="7" rtl="0" algn="ctr">
              <a:spcBef>
                <a:spcPts val="1000"/>
              </a:spcBef>
              <a:spcAft>
                <a:spcPts val="0"/>
              </a:spcAft>
              <a:buSzPts val="1120"/>
              <a:buNone/>
              <a:defRPr>
                <a:solidFill>
                  <a:schemeClr val="lt1"/>
                </a:solidFill>
              </a:defRPr>
            </a:lvl8pPr>
            <a:lvl9pPr lvl="8" rtl="0" algn="ctr">
              <a:spcBef>
                <a:spcPts val="1000"/>
              </a:spcBef>
              <a:spcAft>
                <a:spcPts val="0"/>
              </a:spcAft>
              <a:buSzPts val="1120"/>
              <a:buNone/>
              <a:defRPr>
                <a:solidFill>
                  <a:schemeClr val="lt1"/>
                </a:solidFill>
              </a:defRPr>
            </a:lvl9pPr>
          </a:lstStyle>
          <a:p/>
        </p:txBody>
      </p:sp>
      <p:sp>
        <p:nvSpPr>
          <p:cNvPr id="158" name="Google Shape;158;p20"/>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9" name="Google Shape;159;p20"/>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0" name="Google Shape;160;p2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1" name="Shape 161"/>
        <p:cNvGrpSpPr/>
        <p:nvPr/>
      </p:nvGrpSpPr>
      <p:grpSpPr>
        <a:xfrm>
          <a:off x="0" y="0"/>
          <a:ext cx="0" cy="0"/>
          <a:chOff x="0" y="0"/>
          <a:chExt cx="0" cy="0"/>
        </a:xfrm>
      </p:grpSpPr>
      <p:sp>
        <p:nvSpPr>
          <p:cNvPr id="162" name="Google Shape;162;p21"/>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21"/>
          <p:cNvSpPr txBox="1"/>
          <p:nvPr>
            <p:ph idx="1" type="body"/>
          </p:nvPr>
        </p:nvSpPr>
        <p:spPr>
          <a:xfrm>
            <a:off x="1103312" y="2052918"/>
            <a:ext cx="8946600" cy="4195500"/>
          </a:xfrm>
          <a:prstGeom prst="rect">
            <a:avLst/>
          </a:prstGeom>
          <a:noFill/>
          <a:ln>
            <a:noFill/>
          </a:ln>
        </p:spPr>
        <p:txBody>
          <a:bodyPr anchorCtr="0" anchor="t" bIns="45700" lIns="91425" spcFirstLastPara="1" rIns="91425" wrap="square" tIns="45700">
            <a:no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164" name="Google Shape;164;p21"/>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5" name="Google Shape;165;p21"/>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6" name="Google Shape;166;p2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sp>
        <p:nvSpPr>
          <p:cNvPr id="168" name="Google Shape;168;p22"/>
          <p:cNvSpPr txBox="1"/>
          <p:nvPr>
            <p:ph type="title"/>
          </p:nvPr>
        </p:nvSpPr>
        <p:spPr>
          <a:xfrm>
            <a:off x="1154956" y="2861733"/>
            <a:ext cx="8825700" cy="1915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4000"/>
              <a:buFont typeface="Century Gothic"/>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9" name="Google Shape;169;p22"/>
          <p:cNvSpPr txBox="1"/>
          <p:nvPr>
            <p:ph idx="1" type="body"/>
          </p:nvPr>
        </p:nvSpPr>
        <p:spPr>
          <a:xfrm>
            <a:off x="1154955" y="4777381"/>
            <a:ext cx="8825700" cy="8604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600"/>
              <a:buNone/>
              <a:defRPr sz="2000" cap="none">
                <a:solidFill>
                  <a:srgbClr val="86D1D8"/>
                </a:solidFill>
              </a:defRPr>
            </a:lvl1pPr>
            <a:lvl2pPr indent="-228600" lvl="1" marL="914400" rtl="0" algn="l">
              <a:spcBef>
                <a:spcPts val="1000"/>
              </a:spcBef>
              <a:spcAft>
                <a:spcPts val="0"/>
              </a:spcAft>
              <a:buSzPts val="1440"/>
              <a:buNone/>
              <a:defRPr sz="1800">
                <a:solidFill>
                  <a:schemeClr val="lt1"/>
                </a:solidFill>
              </a:defRPr>
            </a:lvl2pPr>
            <a:lvl3pPr indent="-228600" lvl="2" marL="1371600" rtl="0" algn="l">
              <a:spcBef>
                <a:spcPts val="1000"/>
              </a:spcBef>
              <a:spcAft>
                <a:spcPts val="0"/>
              </a:spcAft>
              <a:buSzPts val="1280"/>
              <a:buNone/>
              <a:defRPr sz="1600">
                <a:solidFill>
                  <a:schemeClr val="lt1"/>
                </a:solidFill>
              </a:defRPr>
            </a:lvl3pPr>
            <a:lvl4pPr indent="-228600" lvl="3" marL="1828800" rtl="0" algn="l">
              <a:spcBef>
                <a:spcPts val="1000"/>
              </a:spcBef>
              <a:spcAft>
                <a:spcPts val="0"/>
              </a:spcAft>
              <a:buSzPts val="1120"/>
              <a:buNone/>
              <a:defRPr sz="1400">
                <a:solidFill>
                  <a:schemeClr val="lt1"/>
                </a:solidFill>
              </a:defRPr>
            </a:lvl4pPr>
            <a:lvl5pPr indent="-228600" lvl="4" marL="2286000" rtl="0" algn="l">
              <a:spcBef>
                <a:spcPts val="1000"/>
              </a:spcBef>
              <a:spcAft>
                <a:spcPts val="0"/>
              </a:spcAft>
              <a:buSzPts val="1120"/>
              <a:buNone/>
              <a:defRPr sz="1400">
                <a:solidFill>
                  <a:schemeClr val="lt1"/>
                </a:solidFill>
              </a:defRPr>
            </a:lvl5pPr>
            <a:lvl6pPr indent="-228600" lvl="5" marL="2743200" rtl="0" algn="l">
              <a:spcBef>
                <a:spcPts val="1000"/>
              </a:spcBef>
              <a:spcAft>
                <a:spcPts val="0"/>
              </a:spcAft>
              <a:buSzPts val="1120"/>
              <a:buNone/>
              <a:defRPr sz="1400">
                <a:solidFill>
                  <a:schemeClr val="lt1"/>
                </a:solidFill>
              </a:defRPr>
            </a:lvl6pPr>
            <a:lvl7pPr indent="-228600" lvl="6" marL="3200400" rtl="0" algn="l">
              <a:spcBef>
                <a:spcPts val="1000"/>
              </a:spcBef>
              <a:spcAft>
                <a:spcPts val="0"/>
              </a:spcAft>
              <a:buSzPts val="1120"/>
              <a:buNone/>
              <a:defRPr sz="1400">
                <a:solidFill>
                  <a:schemeClr val="lt1"/>
                </a:solidFill>
              </a:defRPr>
            </a:lvl7pPr>
            <a:lvl8pPr indent="-228600" lvl="7" marL="3657600" rtl="0" algn="l">
              <a:spcBef>
                <a:spcPts val="1000"/>
              </a:spcBef>
              <a:spcAft>
                <a:spcPts val="0"/>
              </a:spcAft>
              <a:buSzPts val="1120"/>
              <a:buNone/>
              <a:defRPr sz="1400">
                <a:solidFill>
                  <a:schemeClr val="lt1"/>
                </a:solidFill>
              </a:defRPr>
            </a:lvl8pPr>
            <a:lvl9pPr indent="-228600" lvl="8" marL="4114800" rtl="0" algn="l">
              <a:spcBef>
                <a:spcPts val="1000"/>
              </a:spcBef>
              <a:spcAft>
                <a:spcPts val="0"/>
              </a:spcAft>
              <a:buSzPts val="1120"/>
              <a:buNone/>
              <a:defRPr sz="1400">
                <a:solidFill>
                  <a:schemeClr val="lt1"/>
                </a:solidFill>
              </a:defRPr>
            </a:lvl9pPr>
          </a:lstStyle>
          <a:p/>
        </p:txBody>
      </p:sp>
      <p:sp>
        <p:nvSpPr>
          <p:cNvPr id="170" name="Google Shape;170;p22"/>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1" name="Google Shape;171;p22"/>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2" name="Google Shape;172;p2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3" name="Shape 173"/>
        <p:cNvGrpSpPr/>
        <p:nvPr/>
      </p:nvGrpSpPr>
      <p:grpSpPr>
        <a:xfrm>
          <a:off x="0" y="0"/>
          <a:ext cx="0" cy="0"/>
          <a:chOff x="0" y="0"/>
          <a:chExt cx="0" cy="0"/>
        </a:xfrm>
      </p:grpSpPr>
      <p:sp>
        <p:nvSpPr>
          <p:cNvPr id="174" name="Google Shape;174;p23"/>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5" name="Google Shape;175;p23"/>
          <p:cNvSpPr txBox="1"/>
          <p:nvPr>
            <p:ph idx="1" type="body"/>
          </p:nvPr>
        </p:nvSpPr>
        <p:spPr>
          <a:xfrm>
            <a:off x="1103312" y="2060575"/>
            <a:ext cx="4396200" cy="4195800"/>
          </a:xfrm>
          <a:prstGeom prst="rect">
            <a:avLst/>
          </a:prstGeom>
          <a:noFill/>
          <a:ln>
            <a:noFill/>
          </a:ln>
        </p:spPr>
        <p:txBody>
          <a:bodyPr anchorCtr="0" anchor="t" bIns="45700" lIns="91425" spcFirstLastPara="1" rIns="91425" wrap="square" tIns="45700">
            <a:noAutofit/>
          </a:bodyPr>
          <a:lstStyle>
            <a:lvl1pPr indent="-320040" lvl="0" marL="457200" rtl="0" algn="l">
              <a:spcBef>
                <a:spcPts val="1000"/>
              </a:spcBef>
              <a:spcAft>
                <a:spcPts val="0"/>
              </a:spcAft>
              <a:buSzPts val="1440"/>
              <a:buChar char="►"/>
              <a:defRPr sz="1800"/>
            </a:lvl1pPr>
            <a:lvl2pPr indent="-309880" lvl="1" marL="914400" rtl="0" algn="l">
              <a:spcBef>
                <a:spcPts val="1000"/>
              </a:spcBef>
              <a:spcAft>
                <a:spcPts val="0"/>
              </a:spcAft>
              <a:buSzPts val="1280"/>
              <a:buChar char="►"/>
              <a:defRPr sz="1600"/>
            </a:lvl2pPr>
            <a:lvl3pPr indent="-299719" lvl="2" marL="1371600" rtl="0" algn="l">
              <a:spcBef>
                <a:spcPts val="1000"/>
              </a:spcBef>
              <a:spcAft>
                <a:spcPts val="0"/>
              </a:spcAft>
              <a:buSzPts val="1120"/>
              <a:buChar char="►"/>
              <a:defRPr sz="1400"/>
            </a:lvl3pPr>
            <a:lvl4pPr indent="-289560" lvl="3" marL="1828800" rtl="0" algn="l">
              <a:spcBef>
                <a:spcPts val="1000"/>
              </a:spcBef>
              <a:spcAft>
                <a:spcPts val="0"/>
              </a:spcAft>
              <a:buSzPts val="960"/>
              <a:buChar char="►"/>
              <a:defRPr sz="1200"/>
            </a:lvl4pPr>
            <a:lvl5pPr indent="-289560" lvl="4" marL="2286000" rtl="0" algn="l">
              <a:spcBef>
                <a:spcPts val="1000"/>
              </a:spcBef>
              <a:spcAft>
                <a:spcPts val="0"/>
              </a:spcAft>
              <a:buSzPts val="960"/>
              <a:buChar char="►"/>
              <a:defRPr sz="1200"/>
            </a:lvl5pPr>
            <a:lvl6pPr indent="-289560" lvl="5" marL="2743200" rtl="0" algn="l">
              <a:spcBef>
                <a:spcPts val="1000"/>
              </a:spcBef>
              <a:spcAft>
                <a:spcPts val="0"/>
              </a:spcAft>
              <a:buSzPts val="960"/>
              <a:buChar char="►"/>
              <a:defRPr sz="1200"/>
            </a:lvl6pPr>
            <a:lvl7pPr indent="-289560" lvl="6" marL="3200400" rtl="0" algn="l">
              <a:spcBef>
                <a:spcPts val="1000"/>
              </a:spcBef>
              <a:spcAft>
                <a:spcPts val="0"/>
              </a:spcAft>
              <a:buSzPts val="960"/>
              <a:buChar char="►"/>
              <a:defRPr sz="1200"/>
            </a:lvl7pPr>
            <a:lvl8pPr indent="-289559" lvl="7" marL="3657600" rtl="0" algn="l">
              <a:spcBef>
                <a:spcPts val="1000"/>
              </a:spcBef>
              <a:spcAft>
                <a:spcPts val="0"/>
              </a:spcAft>
              <a:buSzPts val="960"/>
              <a:buChar char="►"/>
              <a:defRPr sz="1200"/>
            </a:lvl8pPr>
            <a:lvl9pPr indent="-289559" lvl="8" marL="4114800" rtl="0" algn="l">
              <a:spcBef>
                <a:spcPts val="1000"/>
              </a:spcBef>
              <a:spcAft>
                <a:spcPts val="0"/>
              </a:spcAft>
              <a:buSzPts val="960"/>
              <a:buChar char="►"/>
              <a:defRPr sz="1200"/>
            </a:lvl9pPr>
          </a:lstStyle>
          <a:p/>
        </p:txBody>
      </p:sp>
      <p:sp>
        <p:nvSpPr>
          <p:cNvPr id="176" name="Google Shape;176;p23"/>
          <p:cNvSpPr txBox="1"/>
          <p:nvPr>
            <p:ph idx="2" type="body"/>
          </p:nvPr>
        </p:nvSpPr>
        <p:spPr>
          <a:xfrm>
            <a:off x="5654493" y="2056092"/>
            <a:ext cx="4396200" cy="4200300"/>
          </a:xfrm>
          <a:prstGeom prst="rect">
            <a:avLst/>
          </a:prstGeom>
          <a:noFill/>
          <a:ln>
            <a:noFill/>
          </a:ln>
        </p:spPr>
        <p:txBody>
          <a:bodyPr anchorCtr="0" anchor="t" bIns="45700" lIns="91425" spcFirstLastPara="1" rIns="91425" wrap="square" tIns="45700">
            <a:noAutofit/>
          </a:bodyPr>
          <a:lstStyle>
            <a:lvl1pPr indent="-320040" lvl="0" marL="457200" rtl="0" algn="l">
              <a:spcBef>
                <a:spcPts val="1000"/>
              </a:spcBef>
              <a:spcAft>
                <a:spcPts val="0"/>
              </a:spcAft>
              <a:buSzPts val="1440"/>
              <a:buChar char="►"/>
              <a:defRPr sz="1800"/>
            </a:lvl1pPr>
            <a:lvl2pPr indent="-309880" lvl="1" marL="914400" rtl="0" algn="l">
              <a:spcBef>
                <a:spcPts val="1000"/>
              </a:spcBef>
              <a:spcAft>
                <a:spcPts val="0"/>
              </a:spcAft>
              <a:buSzPts val="1280"/>
              <a:buChar char="►"/>
              <a:defRPr sz="1600"/>
            </a:lvl2pPr>
            <a:lvl3pPr indent="-299719" lvl="2" marL="1371600" rtl="0" algn="l">
              <a:spcBef>
                <a:spcPts val="1000"/>
              </a:spcBef>
              <a:spcAft>
                <a:spcPts val="0"/>
              </a:spcAft>
              <a:buSzPts val="1120"/>
              <a:buChar char="►"/>
              <a:defRPr sz="1400"/>
            </a:lvl3pPr>
            <a:lvl4pPr indent="-289560" lvl="3" marL="1828800" rtl="0" algn="l">
              <a:spcBef>
                <a:spcPts val="1000"/>
              </a:spcBef>
              <a:spcAft>
                <a:spcPts val="0"/>
              </a:spcAft>
              <a:buSzPts val="960"/>
              <a:buChar char="►"/>
              <a:defRPr sz="1200"/>
            </a:lvl4pPr>
            <a:lvl5pPr indent="-289560" lvl="4" marL="2286000" rtl="0" algn="l">
              <a:spcBef>
                <a:spcPts val="1000"/>
              </a:spcBef>
              <a:spcAft>
                <a:spcPts val="0"/>
              </a:spcAft>
              <a:buSzPts val="960"/>
              <a:buChar char="►"/>
              <a:defRPr sz="1200"/>
            </a:lvl5pPr>
            <a:lvl6pPr indent="-289560" lvl="5" marL="2743200" rtl="0" algn="l">
              <a:spcBef>
                <a:spcPts val="1000"/>
              </a:spcBef>
              <a:spcAft>
                <a:spcPts val="0"/>
              </a:spcAft>
              <a:buSzPts val="960"/>
              <a:buChar char="►"/>
              <a:defRPr sz="1200"/>
            </a:lvl6pPr>
            <a:lvl7pPr indent="-289560" lvl="6" marL="3200400" rtl="0" algn="l">
              <a:spcBef>
                <a:spcPts val="1000"/>
              </a:spcBef>
              <a:spcAft>
                <a:spcPts val="0"/>
              </a:spcAft>
              <a:buSzPts val="960"/>
              <a:buChar char="►"/>
              <a:defRPr sz="1200"/>
            </a:lvl7pPr>
            <a:lvl8pPr indent="-289559" lvl="7" marL="3657600" rtl="0" algn="l">
              <a:spcBef>
                <a:spcPts val="1000"/>
              </a:spcBef>
              <a:spcAft>
                <a:spcPts val="0"/>
              </a:spcAft>
              <a:buSzPts val="960"/>
              <a:buChar char="►"/>
              <a:defRPr sz="1200"/>
            </a:lvl8pPr>
            <a:lvl9pPr indent="-289559" lvl="8" marL="4114800" rtl="0" algn="l">
              <a:spcBef>
                <a:spcPts val="1000"/>
              </a:spcBef>
              <a:spcAft>
                <a:spcPts val="0"/>
              </a:spcAft>
              <a:buSzPts val="960"/>
              <a:buChar char="►"/>
              <a:defRPr sz="1200"/>
            </a:lvl9pPr>
          </a:lstStyle>
          <a:p/>
        </p:txBody>
      </p:sp>
      <p:sp>
        <p:nvSpPr>
          <p:cNvPr id="177" name="Google Shape;177;p23"/>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8" name="Google Shape;178;p23"/>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9" name="Google Shape;179;p2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0" name="Shape 180"/>
        <p:cNvGrpSpPr/>
        <p:nvPr/>
      </p:nvGrpSpPr>
      <p:grpSpPr>
        <a:xfrm>
          <a:off x="0" y="0"/>
          <a:ext cx="0" cy="0"/>
          <a:chOff x="0" y="0"/>
          <a:chExt cx="0" cy="0"/>
        </a:xfrm>
      </p:grpSpPr>
      <p:sp>
        <p:nvSpPr>
          <p:cNvPr id="181" name="Google Shape;181;p24"/>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4200"/>
              <a:buFont typeface="Century Gothic"/>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2" name="Google Shape;182;p24"/>
          <p:cNvSpPr txBox="1"/>
          <p:nvPr>
            <p:ph idx="1" type="body"/>
          </p:nvPr>
        </p:nvSpPr>
        <p:spPr>
          <a:xfrm>
            <a:off x="1103313" y="1905000"/>
            <a:ext cx="43962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rgbClr val="86D1D8"/>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183" name="Google Shape;183;p24"/>
          <p:cNvSpPr txBox="1"/>
          <p:nvPr>
            <p:ph idx="2" type="body"/>
          </p:nvPr>
        </p:nvSpPr>
        <p:spPr>
          <a:xfrm>
            <a:off x="1103312" y="2514600"/>
            <a:ext cx="4396200" cy="3741600"/>
          </a:xfrm>
          <a:prstGeom prst="rect">
            <a:avLst/>
          </a:prstGeom>
          <a:noFill/>
          <a:ln>
            <a:noFill/>
          </a:ln>
        </p:spPr>
        <p:txBody>
          <a:bodyPr anchorCtr="0" anchor="t" bIns="45700" lIns="91425" spcFirstLastPara="1" rIns="91425" wrap="square" tIns="45700">
            <a:noAutofit/>
          </a:bodyPr>
          <a:lstStyle>
            <a:lvl1pPr indent="-320040" lvl="0" marL="457200" rtl="0" algn="l">
              <a:spcBef>
                <a:spcPts val="1000"/>
              </a:spcBef>
              <a:spcAft>
                <a:spcPts val="0"/>
              </a:spcAft>
              <a:buSzPts val="1440"/>
              <a:buChar char="►"/>
              <a:defRPr sz="1800"/>
            </a:lvl1pPr>
            <a:lvl2pPr indent="-309880" lvl="1" marL="914400" rtl="0" algn="l">
              <a:spcBef>
                <a:spcPts val="1000"/>
              </a:spcBef>
              <a:spcAft>
                <a:spcPts val="0"/>
              </a:spcAft>
              <a:buSzPts val="1280"/>
              <a:buChar char="►"/>
              <a:defRPr sz="1600"/>
            </a:lvl2pPr>
            <a:lvl3pPr indent="-299719" lvl="2" marL="1371600" rtl="0" algn="l">
              <a:spcBef>
                <a:spcPts val="1000"/>
              </a:spcBef>
              <a:spcAft>
                <a:spcPts val="0"/>
              </a:spcAft>
              <a:buSzPts val="1120"/>
              <a:buChar char="►"/>
              <a:defRPr sz="1400"/>
            </a:lvl3pPr>
            <a:lvl4pPr indent="-289560" lvl="3" marL="1828800" rtl="0" algn="l">
              <a:spcBef>
                <a:spcPts val="1000"/>
              </a:spcBef>
              <a:spcAft>
                <a:spcPts val="0"/>
              </a:spcAft>
              <a:buSzPts val="960"/>
              <a:buChar char="►"/>
              <a:defRPr sz="1200"/>
            </a:lvl4pPr>
            <a:lvl5pPr indent="-289560" lvl="4" marL="2286000" rtl="0" algn="l">
              <a:spcBef>
                <a:spcPts val="1000"/>
              </a:spcBef>
              <a:spcAft>
                <a:spcPts val="0"/>
              </a:spcAft>
              <a:buSzPts val="960"/>
              <a:buChar char="►"/>
              <a:defRPr sz="1200"/>
            </a:lvl5pPr>
            <a:lvl6pPr indent="-289560" lvl="5" marL="2743200" rtl="0" algn="l">
              <a:spcBef>
                <a:spcPts val="1000"/>
              </a:spcBef>
              <a:spcAft>
                <a:spcPts val="0"/>
              </a:spcAft>
              <a:buSzPts val="960"/>
              <a:buChar char="►"/>
              <a:defRPr sz="1200"/>
            </a:lvl6pPr>
            <a:lvl7pPr indent="-289560" lvl="6" marL="3200400" rtl="0" algn="l">
              <a:spcBef>
                <a:spcPts val="1000"/>
              </a:spcBef>
              <a:spcAft>
                <a:spcPts val="0"/>
              </a:spcAft>
              <a:buSzPts val="960"/>
              <a:buChar char="►"/>
              <a:defRPr sz="1200"/>
            </a:lvl7pPr>
            <a:lvl8pPr indent="-289559" lvl="7" marL="3657600" rtl="0" algn="l">
              <a:spcBef>
                <a:spcPts val="1000"/>
              </a:spcBef>
              <a:spcAft>
                <a:spcPts val="0"/>
              </a:spcAft>
              <a:buSzPts val="960"/>
              <a:buChar char="►"/>
              <a:defRPr sz="1200"/>
            </a:lvl8pPr>
            <a:lvl9pPr indent="-289559" lvl="8" marL="4114800" rtl="0" algn="l">
              <a:spcBef>
                <a:spcPts val="1000"/>
              </a:spcBef>
              <a:spcAft>
                <a:spcPts val="0"/>
              </a:spcAft>
              <a:buSzPts val="960"/>
              <a:buChar char="►"/>
              <a:defRPr sz="1200"/>
            </a:lvl9pPr>
          </a:lstStyle>
          <a:p/>
        </p:txBody>
      </p:sp>
      <p:sp>
        <p:nvSpPr>
          <p:cNvPr id="184" name="Google Shape;184;p24"/>
          <p:cNvSpPr txBox="1"/>
          <p:nvPr>
            <p:ph idx="3" type="body"/>
          </p:nvPr>
        </p:nvSpPr>
        <p:spPr>
          <a:xfrm>
            <a:off x="5654495" y="1905000"/>
            <a:ext cx="43962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rgbClr val="86D1D8"/>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185" name="Google Shape;185;p24"/>
          <p:cNvSpPr txBox="1"/>
          <p:nvPr>
            <p:ph idx="4" type="body"/>
          </p:nvPr>
        </p:nvSpPr>
        <p:spPr>
          <a:xfrm>
            <a:off x="5654495" y="2514600"/>
            <a:ext cx="4396200" cy="3741600"/>
          </a:xfrm>
          <a:prstGeom prst="rect">
            <a:avLst/>
          </a:prstGeom>
          <a:noFill/>
          <a:ln>
            <a:noFill/>
          </a:ln>
        </p:spPr>
        <p:txBody>
          <a:bodyPr anchorCtr="0" anchor="t" bIns="45700" lIns="91425" spcFirstLastPara="1" rIns="91425" wrap="square" tIns="45700">
            <a:noAutofit/>
          </a:bodyPr>
          <a:lstStyle>
            <a:lvl1pPr indent="-320040" lvl="0" marL="457200" rtl="0" algn="l">
              <a:spcBef>
                <a:spcPts val="1000"/>
              </a:spcBef>
              <a:spcAft>
                <a:spcPts val="0"/>
              </a:spcAft>
              <a:buSzPts val="1440"/>
              <a:buChar char="►"/>
              <a:defRPr sz="1800"/>
            </a:lvl1pPr>
            <a:lvl2pPr indent="-309880" lvl="1" marL="914400" rtl="0" algn="l">
              <a:spcBef>
                <a:spcPts val="1000"/>
              </a:spcBef>
              <a:spcAft>
                <a:spcPts val="0"/>
              </a:spcAft>
              <a:buSzPts val="1280"/>
              <a:buChar char="►"/>
              <a:defRPr sz="1600"/>
            </a:lvl2pPr>
            <a:lvl3pPr indent="-299719" lvl="2" marL="1371600" rtl="0" algn="l">
              <a:spcBef>
                <a:spcPts val="1000"/>
              </a:spcBef>
              <a:spcAft>
                <a:spcPts val="0"/>
              </a:spcAft>
              <a:buSzPts val="1120"/>
              <a:buChar char="►"/>
              <a:defRPr sz="1400"/>
            </a:lvl3pPr>
            <a:lvl4pPr indent="-289560" lvl="3" marL="1828800" rtl="0" algn="l">
              <a:spcBef>
                <a:spcPts val="1000"/>
              </a:spcBef>
              <a:spcAft>
                <a:spcPts val="0"/>
              </a:spcAft>
              <a:buSzPts val="960"/>
              <a:buChar char="►"/>
              <a:defRPr sz="1200"/>
            </a:lvl4pPr>
            <a:lvl5pPr indent="-289560" lvl="4" marL="2286000" rtl="0" algn="l">
              <a:spcBef>
                <a:spcPts val="1000"/>
              </a:spcBef>
              <a:spcAft>
                <a:spcPts val="0"/>
              </a:spcAft>
              <a:buSzPts val="960"/>
              <a:buChar char="►"/>
              <a:defRPr sz="1200"/>
            </a:lvl5pPr>
            <a:lvl6pPr indent="-289560" lvl="5" marL="2743200" rtl="0" algn="l">
              <a:spcBef>
                <a:spcPts val="1000"/>
              </a:spcBef>
              <a:spcAft>
                <a:spcPts val="0"/>
              </a:spcAft>
              <a:buSzPts val="960"/>
              <a:buChar char="►"/>
              <a:defRPr sz="1200"/>
            </a:lvl6pPr>
            <a:lvl7pPr indent="-289560" lvl="6" marL="3200400" rtl="0" algn="l">
              <a:spcBef>
                <a:spcPts val="1000"/>
              </a:spcBef>
              <a:spcAft>
                <a:spcPts val="0"/>
              </a:spcAft>
              <a:buSzPts val="960"/>
              <a:buChar char="►"/>
              <a:defRPr sz="1200"/>
            </a:lvl7pPr>
            <a:lvl8pPr indent="-289559" lvl="7" marL="3657600" rtl="0" algn="l">
              <a:spcBef>
                <a:spcPts val="1000"/>
              </a:spcBef>
              <a:spcAft>
                <a:spcPts val="0"/>
              </a:spcAft>
              <a:buSzPts val="960"/>
              <a:buChar char="►"/>
              <a:defRPr sz="1200"/>
            </a:lvl8pPr>
            <a:lvl9pPr indent="-289559" lvl="8" marL="4114800" rtl="0" algn="l">
              <a:spcBef>
                <a:spcPts val="1000"/>
              </a:spcBef>
              <a:spcAft>
                <a:spcPts val="0"/>
              </a:spcAft>
              <a:buSzPts val="960"/>
              <a:buChar char="►"/>
              <a:defRPr sz="1200"/>
            </a:lvl9pPr>
          </a:lstStyle>
          <a:p/>
        </p:txBody>
      </p:sp>
      <p:sp>
        <p:nvSpPr>
          <p:cNvPr id="186" name="Google Shape;186;p24"/>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7" name="Google Shape;187;p24"/>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8" name="Google Shape;188;p2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9" name="Shape 189"/>
        <p:cNvGrpSpPr/>
        <p:nvPr/>
      </p:nvGrpSpPr>
      <p:grpSpPr>
        <a:xfrm>
          <a:off x="0" y="0"/>
          <a:ext cx="0" cy="0"/>
          <a:chOff x="0" y="0"/>
          <a:chExt cx="0" cy="0"/>
        </a:xfrm>
      </p:grpSpPr>
      <p:sp>
        <p:nvSpPr>
          <p:cNvPr id="190" name="Google Shape;190;p25"/>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25"/>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2" name="Google Shape;192;p25"/>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3" name="Google Shape;193;p2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4" name="Shape 194"/>
        <p:cNvGrpSpPr/>
        <p:nvPr/>
      </p:nvGrpSpPr>
      <p:grpSpPr>
        <a:xfrm>
          <a:off x="0" y="0"/>
          <a:ext cx="0" cy="0"/>
          <a:chOff x="0" y="0"/>
          <a:chExt cx="0" cy="0"/>
        </a:xfrm>
      </p:grpSpPr>
      <p:sp>
        <p:nvSpPr>
          <p:cNvPr id="195" name="Google Shape;195;p26"/>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6" name="Google Shape;196;p26"/>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7" name="Google Shape;197;p2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8" name="Shape 198"/>
        <p:cNvGrpSpPr/>
        <p:nvPr/>
      </p:nvGrpSpPr>
      <p:grpSpPr>
        <a:xfrm>
          <a:off x="0" y="0"/>
          <a:ext cx="0" cy="0"/>
          <a:chOff x="0" y="0"/>
          <a:chExt cx="0" cy="0"/>
        </a:xfrm>
      </p:grpSpPr>
      <p:sp>
        <p:nvSpPr>
          <p:cNvPr id="199" name="Google Shape;199;p27"/>
          <p:cNvSpPr txBox="1"/>
          <p:nvPr>
            <p:ph type="title"/>
          </p:nvPr>
        </p:nvSpPr>
        <p:spPr>
          <a:xfrm>
            <a:off x="1154953" y="1447800"/>
            <a:ext cx="3401100" cy="1447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2400"/>
              <a:buFont typeface="Century Gothic"/>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0" name="Google Shape;200;p27"/>
          <p:cNvSpPr txBox="1"/>
          <p:nvPr>
            <p:ph idx="1" type="body"/>
          </p:nvPr>
        </p:nvSpPr>
        <p:spPr>
          <a:xfrm>
            <a:off x="4784616" y="1447800"/>
            <a:ext cx="5196000" cy="4572000"/>
          </a:xfrm>
          <a:prstGeom prst="rect">
            <a:avLst/>
          </a:prstGeom>
          <a:noFill/>
          <a:ln>
            <a:noFill/>
          </a:ln>
        </p:spPr>
        <p:txBody>
          <a:bodyPr anchorCtr="0" anchor="ctr" bIns="45700" lIns="91425" spcFirstLastPara="1" rIns="91425" wrap="square" tIns="45700">
            <a:noAutofit/>
          </a:bodyPr>
          <a:lstStyle>
            <a:lvl1pPr indent="-330200" lvl="0" marL="457200" rtl="0" algn="l">
              <a:spcBef>
                <a:spcPts val="1000"/>
              </a:spcBef>
              <a:spcAft>
                <a:spcPts val="0"/>
              </a:spcAft>
              <a:buSzPts val="1600"/>
              <a:buChar char="►"/>
              <a:defRPr sz="2000"/>
            </a:lvl1pPr>
            <a:lvl2pPr indent="-320040" lvl="1" marL="914400" rtl="0" algn="l">
              <a:spcBef>
                <a:spcPts val="1000"/>
              </a:spcBef>
              <a:spcAft>
                <a:spcPts val="0"/>
              </a:spcAft>
              <a:buSzPts val="1440"/>
              <a:buChar char="►"/>
              <a:defRPr sz="1800"/>
            </a:lvl2pPr>
            <a:lvl3pPr indent="-309880" lvl="2" marL="1371600" rtl="0" algn="l">
              <a:spcBef>
                <a:spcPts val="1000"/>
              </a:spcBef>
              <a:spcAft>
                <a:spcPts val="0"/>
              </a:spcAft>
              <a:buSzPts val="1280"/>
              <a:buChar char="►"/>
              <a:defRPr sz="1600"/>
            </a:lvl3pPr>
            <a:lvl4pPr indent="-299719" lvl="3" marL="1828800" rtl="0" algn="l">
              <a:spcBef>
                <a:spcPts val="1000"/>
              </a:spcBef>
              <a:spcAft>
                <a:spcPts val="0"/>
              </a:spcAft>
              <a:buSzPts val="1120"/>
              <a:buChar char="►"/>
              <a:defRPr sz="1400"/>
            </a:lvl4pPr>
            <a:lvl5pPr indent="-299720" lvl="4" marL="2286000" rtl="0" algn="l">
              <a:spcBef>
                <a:spcPts val="1000"/>
              </a:spcBef>
              <a:spcAft>
                <a:spcPts val="0"/>
              </a:spcAft>
              <a:buSzPts val="1120"/>
              <a:buChar char="►"/>
              <a:defRPr sz="1400"/>
            </a:lvl5pPr>
            <a:lvl6pPr indent="-299720" lvl="5" marL="2743200" rtl="0" algn="l">
              <a:spcBef>
                <a:spcPts val="1000"/>
              </a:spcBef>
              <a:spcAft>
                <a:spcPts val="0"/>
              </a:spcAft>
              <a:buSzPts val="1120"/>
              <a:buChar char="►"/>
              <a:defRPr sz="1400"/>
            </a:lvl6pPr>
            <a:lvl7pPr indent="-299720" lvl="6" marL="3200400" rtl="0" algn="l">
              <a:spcBef>
                <a:spcPts val="1000"/>
              </a:spcBef>
              <a:spcAft>
                <a:spcPts val="0"/>
              </a:spcAft>
              <a:buSzPts val="1120"/>
              <a:buChar char="►"/>
              <a:defRPr sz="1400"/>
            </a:lvl7pPr>
            <a:lvl8pPr indent="-299720" lvl="7" marL="3657600" rtl="0" algn="l">
              <a:spcBef>
                <a:spcPts val="1000"/>
              </a:spcBef>
              <a:spcAft>
                <a:spcPts val="0"/>
              </a:spcAft>
              <a:buSzPts val="1120"/>
              <a:buChar char="►"/>
              <a:defRPr sz="1400"/>
            </a:lvl8pPr>
            <a:lvl9pPr indent="-299720" lvl="8" marL="4114800" rtl="0" algn="l">
              <a:spcBef>
                <a:spcPts val="1000"/>
              </a:spcBef>
              <a:spcAft>
                <a:spcPts val="0"/>
              </a:spcAft>
              <a:buSzPts val="1120"/>
              <a:buChar char="►"/>
              <a:defRPr sz="1400"/>
            </a:lvl9pPr>
          </a:lstStyle>
          <a:p/>
        </p:txBody>
      </p:sp>
      <p:sp>
        <p:nvSpPr>
          <p:cNvPr id="201" name="Google Shape;201;p27"/>
          <p:cNvSpPr txBox="1"/>
          <p:nvPr>
            <p:ph idx="2" type="body"/>
          </p:nvPr>
        </p:nvSpPr>
        <p:spPr>
          <a:xfrm>
            <a:off x="1154953" y="3129280"/>
            <a:ext cx="3401100" cy="28956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02" name="Google Shape;202;p27"/>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3" name="Google Shape;203;p27"/>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4" name="Google Shape;204;p2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5" name="Shape 205"/>
        <p:cNvGrpSpPr/>
        <p:nvPr/>
      </p:nvGrpSpPr>
      <p:grpSpPr>
        <a:xfrm>
          <a:off x="0" y="0"/>
          <a:ext cx="0" cy="0"/>
          <a:chOff x="0" y="0"/>
          <a:chExt cx="0" cy="0"/>
        </a:xfrm>
      </p:grpSpPr>
      <p:sp>
        <p:nvSpPr>
          <p:cNvPr id="206" name="Google Shape;206;p28"/>
          <p:cNvSpPr txBox="1"/>
          <p:nvPr>
            <p:ph type="title"/>
          </p:nvPr>
        </p:nvSpPr>
        <p:spPr>
          <a:xfrm>
            <a:off x="1153907" y="1854192"/>
            <a:ext cx="5092800" cy="1574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3600"/>
              <a:buFont typeface="Century Gothic"/>
              <a:buNone/>
              <a:defRPr b="0" sz="3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7" name="Google Shape;207;p28"/>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08" name="Google Shape;208;p28"/>
          <p:cNvSpPr txBox="1"/>
          <p:nvPr>
            <p:ph idx="1" type="body"/>
          </p:nvPr>
        </p:nvSpPr>
        <p:spPr>
          <a:xfrm>
            <a:off x="1154954" y="3657600"/>
            <a:ext cx="5085000" cy="13716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09" name="Google Shape;209;p28"/>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0" name="Google Shape;210;p28"/>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1" name="Google Shape;211;p28"/>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212" name="Shape 212"/>
        <p:cNvGrpSpPr/>
        <p:nvPr/>
      </p:nvGrpSpPr>
      <p:grpSpPr>
        <a:xfrm>
          <a:off x="0" y="0"/>
          <a:ext cx="0" cy="0"/>
          <a:chOff x="0" y="0"/>
          <a:chExt cx="0" cy="0"/>
        </a:xfrm>
      </p:grpSpPr>
      <p:sp>
        <p:nvSpPr>
          <p:cNvPr id="213" name="Google Shape;213;p29"/>
          <p:cNvSpPr txBox="1"/>
          <p:nvPr>
            <p:ph type="title"/>
          </p:nvPr>
        </p:nvSpPr>
        <p:spPr>
          <a:xfrm>
            <a:off x="1154956" y="4800587"/>
            <a:ext cx="88257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2400"/>
              <a:buFont typeface="Century Gothic"/>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4" name="Google Shape;214;p29"/>
          <p:cNvSpPr/>
          <p:nvPr>
            <p:ph idx="2" type="pic"/>
          </p:nvPr>
        </p:nvSpPr>
        <p:spPr>
          <a:xfrm>
            <a:off x="1154955" y="685800"/>
            <a:ext cx="8825700" cy="36408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15" name="Google Shape;215;p29"/>
          <p:cNvSpPr txBox="1"/>
          <p:nvPr>
            <p:ph idx="1" type="body"/>
          </p:nvPr>
        </p:nvSpPr>
        <p:spPr>
          <a:xfrm>
            <a:off x="1154956" y="5367325"/>
            <a:ext cx="8825700" cy="4938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960"/>
              <a:buNone/>
              <a:defRPr sz="12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16" name="Google Shape;216;p29"/>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7" name="Google Shape;217;p29"/>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8" name="Google Shape;218;p2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219" name="Shape 219"/>
        <p:cNvGrpSpPr/>
        <p:nvPr/>
      </p:nvGrpSpPr>
      <p:grpSpPr>
        <a:xfrm>
          <a:off x="0" y="0"/>
          <a:ext cx="0" cy="0"/>
          <a:chOff x="0" y="0"/>
          <a:chExt cx="0" cy="0"/>
        </a:xfrm>
      </p:grpSpPr>
      <p:sp>
        <p:nvSpPr>
          <p:cNvPr id="220" name="Google Shape;220;p30"/>
          <p:cNvSpPr txBox="1"/>
          <p:nvPr>
            <p:ph type="title"/>
          </p:nvPr>
        </p:nvSpPr>
        <p:spPr>
          <a:xfrm>
            <a:off x="1154954" y="1447800"/>
            <a:ext cx="8825700" cy="19812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4800"/>
              <a:buFont typeface="Century Gothic"/>
              <a:buNone/>
              <a:defRPr sz="4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1" name="Google Shape;221;p30"/>
          <p:cNvSpPr txBox="1"/>
          <p:nvPr>
            <p:ph idx="1" type="body"/>
          </p:nvPr>
        </p:nvSpPr>
        <p:spPr>
          <a:xfrm>
            <a:off x="1154954" y="3657600"/>
            <a:ext cx="8825700" cy="2362200"/>
          </a:xfrm>
          <a:prstGeom prst="rect">
            <a:avLst/>
          </a:prstGeom>
          <a:noFill/>
          <a:ln>
            <a:noFill/>
          </a:ln>
        </p:spPr>
        <p:txBody>
          <a:bodyPr anchorCtr="0" anchor="ctr" bIns="45700" lIns="91425" spcFirstLastPara="1" rIns="91425" wrap="square" tIns="45700">
            <a:noAutofit/>
          </a:bodyPr>
          <a:lstStyle>
            <a:lvl1pPr indent="-228600" lvl="0" marL="457200" rtl="0" algn="l">
              <a:spcBef>
                <a:spcPts val="1000"/>
              </a:spcBef>
              <a:spcAft>
                <a:spcPts val="0"/>
              </a:spcAft>
              <a:buSzPts val="1440"/>
              <a:buNone/>
              <a:defRPr sz="18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22" name="Google Shape;222;p30"/>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30"/>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4" name="Google Shape;224;p3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25" name="Shape 225"/>
        <p:cNvGrpSpPr/>
        <p:nvPr/>
      </p:nvGrpSpPr>
      <p:grpSpPr>
        <a:xfrm>
          <a:off x="0" y="0"/>
          <a:ext cx="0" cy="0"/>
          <a:chOff x="0" y="0"/>
          <a:chExt cx="0" cy="0"/>
        </a:xfrm>
      </p:grpSpPr>
      <p:sp>
        <p:nvSpPr>
          <p:cNvPr id="226" name="Google Shape;226;p31"/>
          <p:cNvSpPr txBox="1"/>
          <p:nvPr>
            <p:ph type="title"/>
          </p:nvPr>
        </p:nvSpPr>
        <p:spPr>
          <a:xfrm>
            <a:off x="1574801" y="1447800"/>
            <a:ext cx="7999200" cy="2323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4800"/>
              <a:buFont typeface="Century Gothic"/>
              <a:buNone/>
              <a:defRPr sz="4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7" name="Google Shape;227;p31"/>
          <p:cNvSpPr txBox="1"/>
          <p:nvPr>
            <p:ph idx="1" type="body"/>
          </p:nvPr>
        </p:nvSpPr>
        <p:spPr>
          <a:xfrm>
            <a:off x="1930400" y="3771174"/>
            <a:ext cx="7279500" cy="3423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28" name="Google Shape;228;p31"/>
          <p:cNvSpPr txBox="1"/>
          <p:nvPr>
            <p:ph idx="2" type="body"/>
          </p:nvPr>
        </p:nvSpPr>
        <p:spPr>
          <a:xfrm>
            <a:off x="1154954" y="4350657"/>
            <a:ext cx="8825700" cy="1676400"/>
          </a:xfrm>
          <a:prstGeom prst="rect">
            <a:avLst/>
          </a:prstGeom>
          <a:noFill/>
          <a:ln>
            <a:noFill/>
          </a:ln>
        </p:spPr>
        <p:txBody>
          <a:bodyPr anchorCtr="0" anchor="ctr" bIns="45700" lIns="91425" spcFirstLastPara="1" rIns="91425" wrap="square" tIns="45700">
            <a:noAutofit/>
          </a:bodyPr>
          <a:lstStyle>
            <a:lvl1pPr indent="-228600" lvl="0" marL="457200" rtl="0" algn="l">
              <a:spcBef>
                <a:spcPts val="1000"/>
              </a:spcBef>
              <a:spcAft>
                <a:spcPts val="0"/>
              </a:spcAft>
              <a:buSzPts val="1440"/>
              <a:buNone/>
              <a:defRPr sz="18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29" name="Google Shape;229;p31"/>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0" name="Google Shape;230;p31"/>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1" name="Google Shape;231;p3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32" name="Google Shape;232;p31"/>
          <p:cNvSpPr txBox="1"/>
          <p:nvPr/>
        </p:nvSpPr>
        <p:spPr>
          <a:xfrm>
            <a:off x="898295" y="971253"/>
            <a:ext cx="801900" cy="1969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
        <p:nvSpPr>
          <p:cNvPr id="233" name="Google Shape;233;p31"/>
          <p:cNvSpPr txBox="1"/>
          <p:nvPr/>
        </p:nvSpPr>
        <p:spPr>
          <a:xfrm>
            <a:off x="9330490" y="2613787"/>
            <a:ext cx="801900" cy="1969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2" name="Google Shape;32;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34" name="Shape 234"/>
        <p:cNvGrpSpPr/>
        <p:nvPr/>
      </p:nvGrpSpPr>
      <p:grpSpPr>
        <a:xfrm>
          <a:off x="0" y="0"/>
          <a:ext cx="0" cy="0"/>
          <a:chOff x="0" y="0"/>
          <a:chExt cx="0" cy="0"/>
        </a:xfrm>
      </p:grpSpPr>
      <p:sp>
        <p:nvSpPr>
          <p:cNvPr id="235" name="Google Shape;235;p32"/>
          <p:cNvSpPr txBox="1"/>
          <p:nvPr>
            <p:ph type="title"/>
          </p:nvPr>
        </p:nvSpPr>
        <p:spPr>
          <a:xfrm>
            <a:off x="1154954" y="3124201"/>
            <a:ext cx="8825700" cy="16533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4000"/>
              <a:buFont typeface="Century Gothic"/>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32"/>
          <p:cNvSpPr txBox="1"/>
          <p:nvPr>
            <p:ph idx="1" type="body"/>
          </p:nvPr>
        </p:nvSpPr>
        <p:spPr>
          <a:xfrm>
            <a:off x="1154954" y="4777381"/>
            <a:ext cx="8825700" cy="8604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600"/>
              <a:buNone/>
              <a:defRPr sz="2000" cap="none">
                <a:solidFill>
                  <a:srgbClr val="86D1D8"/>
                </a:solidFill>
              </a:defRPr>
            </a:lvl1pPr>
            <a:lvl2pPr indent="-228600" lvl="1" marL="914400" rtl="0" algn="l">
              <a:spcBef>
                <a:spcPts val="1000"/>
              </a:spcBef>
              <a:spcAft>
                <a:spcPts val="0"/>
              </a:spcAft>
              <a:buSzPts val="1440"/>
              <a:buNone/>
              <a:defRPr sz="1800">
                <a:solidFill>
                  <a:schemeClr val="lt1"/>
                </a:solidFill>
              </a:defRPr>
            </a:lvl2pPr>
            <a:lvl3pPr indent="-228600" lvl="2" marL="1371600" rtl="0" algn="l">
              <a:spcBef>
                <a:spcPts val="1000"/>
              </a:spcBef>
              <a:spcAft>
                <a:spcPts val="0"/>
              </a:spcAft>
              <a:buSzPts val="1280"/>
              <a:buNone/>
              <a:defRPr sz="1600">
                <a:solidFill>
                  <a:schemeClr val="lt1"/>
                </a:solidFill>
              </a:defRPr>
            </a:lvl3pPr>
            <a:lvl4pPr indent="-228600" lvl="3" marL="1828800" rtl="0" algn="l">
              <a:spcBef>
                <a:spcPts val="1000"/>
              </a:spcBef>
              <a:spcAft>
                <a:spcPts val="0"/>
              </a:spcAft>
              <a:buSzPts val="1120"/>
              <a:buNone/>
              <a:defRPr sz="1400">
                <a:solidFill>
                  <a:schemeClr val="lt1"/>
                </a:solidFill>
              </a:defRPr>
            </a:lvl4pPr>
            <a:lvl5pPr indent="-228600" lvl="4" marL="2286000" rtl="0" algn="l">
              <a:spcBef>
                <a:spcPts val="1000"/>
              </a:spcBef>
              <a:spcAft>
                <a:spcPts val="0"/>
              </a:spcAft>
              <a:buSzPts val="1120"/>
              <a:buNone/>
              <a:defRPr sz="1400">
                <a:solidFill>
                  <a:schemeClr val="lt1"/>
                </a:solidFill>
              </a:defRPr>
            </a:lvl5pPr>
            <a:lvl6pPr indent="-228600" lvl="5" marL="2743200" rtl="0" algn="l">
              <a:spcBef>
                <a:spcPts val="1000"/>
              </a:spcBef>
              <a:spcAft>
                <a:spcPts val="0"/>
              </a:spcAft>
              <a:buSzPts val="1120"/>
              <a:buNone/>
              <a:defRPr sz="1400">
                <a:solidFill>
                  <a:schemeClr val="lt1"/>
                </a:solidFill>
              </a:defRPr>
            </a:lvl6pPr>
            <a:lvl7pPr indent="-228600" lvl="6" marL="3200400" rtl="0" algn="l">
              <a:spcBef>
                <a:spcPts val="1000"/>
              </a:spcBef>
              <a:spcAft>
                <a:spcPts val="0"/>
              </a:spcAft>
              <a:buSzPts val="1120"/>
              <a:buNone/>
              <a:defRPr sz="1400">
                <a:solidFill>
                  <a:schemeClr val="lt1"/>
                </a:solidFill>
              </a:defRPr>
            </a:lvl7pPr>
            <a:lvl8pPr indent="-228600" lvl="7" marL="3657600" rtl="0" algn="l">
              <a:spcBef>
                <a:spcPts val="1000"/>
              </a:spcBef>
              <a:spcAft>
                <a:spcPts val="0"/>
              </a:spcAft>
              <a:buSzPts val="1120"/>
              <a:buNone/>
              <a:defRPr sz="1400">
                <a:solidFill>
                  <a:schemeClr val="lt1"/>
                </a:solidFill>
              </a:defRPr>
            </a:lvl8pPr>
            <a:lvl9pPr indent="-228600" lvl="8" marL="4114800" rtl="0" algn="l">
              <a:spcBef>
                <a:spcPts val="1000"/>
              </a:spcBef>
              <a:spcAft>
                <a:spcPts val="0"/>
              </a:spcAft>
              <a:buSzPts val="1120"/>
              <a:buNone/>
              <a:defRPr sz="1400">
                <a:solidFill>
                  <a:schemeClr val="lt1"/>
                </a:solidFill>
              </a:defRPr>
            </a:lvl9pPr>
          </a:lstStyle>
          <a:p/>
        </p:txBody>
      </p:sp>
      <p:sp>
        <p:nvSpPr>
          <p:cNvPr id="237" name="Google Shape;237;p32"/>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8" name="Google Shape;238;p32"/>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9" name="Google Shape;239;p3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240" name="Shape 240"/>
        <p:cNvGrpSpPr/>
        <p:nvPr/>
      </p:nvGrpSpPr>
      <p:grpSpPr>
        <a:xfrm>
          <a:off x="0" y="0"/>
          <a:ext cx="0" cy="0"/>
          <a:chOff x="0" y="0"/>
          <a:chExt cx="0" cy="0"/>
        </a:xfrm>
      </p:grpSpPr>
      <p:sp>
        <p:nvSpPr>
          <p:cNvPr id="241" name="Google Shape;241;p33"/>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4200"/>
              <a:buFont typeface="Century Gothic"/>
              <a:buNone/>
              <a:defRPr sz="4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2" name="Google Shape;242;p33"/>
          <p:cNvSpPr txBox="1"/>
          <p:nvPr>
            <p:ph idx="1" type="body"/>
          </p:nvPr>
        </p:nvSpPr>
        <p:spPr>
          <a:xfrm>
            <a:off x="632947" y="1981200"/>
            <a:ext cx="29469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rgbClr val="86D1D8"/>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43" name="Google Shape;243;p33"/>
          <p:cNvSpPr txBox="1"/>
          <p:nvPr>
            <p:ph idx="2" type="body"/>
          </p:nvPr>
        </p:nvSpPr>
        <p:spPr>
          <a:xfrm>
            <a:off x="652463" y="2667000"/>
            <a:ext cx="2927400" cy="35892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44" name="Google Shape;244;p33"/>
          <p:cNvSpPr txBox="1"/>
          <p:nvPr>
            <p:ph idx="3" type="body"/>
          </p:nvPr>
        </p:nvSpPr>
        <p:spPr>
          <a:xfrm>
            <a:off x="3883659" y="1981200"/>
            <a:ext cx="29361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rgbClr val="86D1D8"/>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45" name="Google Shape;245;p33"/>
          <p:cNvSpPr txBox="1"/>
          <p:nvPr>
            <p:ph idx="4" type="body"/>
          </p:nvPr>
        </p:nvSpPr>
        <p:spPr>
          <a:xfrm>
            <a:off x="3873106" y="2667000"/>
            <a:ext cx="2946900" cy="35892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46" name="Google Shape;246;p33"/>
          <p:cNvSpPr txBox="1"/>
          <p:nvPr>
            <p:ph idx="5" type="body"/>
          </p:nvPr>
        </p:nvSpPr>
        <p:spPr>
          <a:xfrm>
            <a:off x="7124700" y="1981200"/>
            <a:ext cx="29322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rgbClr val="86D1D8"/>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47" name="Google Shape;247;p33"/>
          <p:cNvSpPr txBox="1"/>
          <p:nvPr>
            <p:ph idx="6" type="body"/>
          </p:nvPr>
        </p:nvSpPr>
        <p:spPr>
          <a:xfrm>
            <a:off x="7124700" y="2667000"/>
            <a:ext cx="2932200" cy="35892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cxnSp>
        <p:nvCxnSpPr>
          <p:cNvPr id="248" name="Google Shape;248;p33"/>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249" name="Google Shape;249;p33"/>
          <p:cNvCxnSpPr/>
          <p:nvPr/>
        </p:nvCxnSpPr>
        <p:spPr>
          <a:xfrm>
            <a:off x="6962227" y="2133600"/>
            <a:ext cx="0" cy="39669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250" name="Google Shape;250;p33"/>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1" name="Google Shape;251;p33"/>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2" name="Google Shape;252;p3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53" name="Shape 253"/>
        <p:cNvGrpSpPr/>
        <p:nvPr/>
      </p:nvGrpSpPr>
      <p:grpSpPr>
        <a:xfrm>
          <a:off x="0" y="0"/>
          <a:ext cx="0" cy="0"/>
          <a:chOff x="0" y="0"/>
          <a:chExt cx="0" cy="0"/>
        </a:xfrm>
      </p:grpSpPr>
      <p:sp>
        <p:nvSpPr>
          <p:cNvPr id="254" name="Google Shape;254;p34"/>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4200"/>
              <a:buFont typeface="Century Gothic"/>
              <a:buNone/>
              <a:defRPr sz="4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5" name="Google Shape;255;p34"/>
          <p:cNvSpPr txBox="1"/>
          <p:nvPr>
            <p:ph idx="1" type="body"/>
          </p:nvPr>
        </p:nvSpPr>
        <p:spPr>
          <a:xfrm>
            <a:off x="652463" y="4250949"/>
            <a:ext cx="29400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rgbClr val="86D1D8"/>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56" name="Google Shape;256;p34"/>
          <p:cNvSpPr/>
          <p:nvPr>
            <p:ph idx="2" type="pic"/>
          </p:nvPr>
        </p:nvSpPr>
        <p:spPr>
          <a:xfrm>
            <a:off x="652463" y="2209800"/>
            <a:ext cx="2940000" cy="1524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57" name="Google Shape;257;p34"/>
          <p:cNvSpPr txBox="1"/>
          <p:nvPr>
            <p:ph idx="3" type="body"/>
          </p:nvPr>
        </p:nvSpPr>
        <p:spPr>
          <a:xfrm>
            <a:off x="652463" y="4827211"/>
            <a:ext cx="2940000" cy="6591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58" name="Google Shape;258;p34"/>
          <p:cNvSpPr txBox="1"/>
          <p:nvPr>
            <p:ph idx="4" type="body"/>
          </p:nvPr>
        </p:nvSpPr>
        <p:spPr>
          <a:xfrm>
            <a:off x="3889375" y="4250949"/>
            <a:ext cx="29304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rgbClr val="86D1D8"/>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59" name="Google Shape;259;p34"/>
          <p:cNvSpPr/>
          <p:nvPr>
            <p:ph idx="5" type="pic"/>
          </p:nvPr>
        </p:nvSpPr>
        <p:spPr>
          <a:xfrm>
            <a:off x="3889374" y="2209800"/>
            <a:ext cx="2930400" cy="1524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60" name="Google Shape;260;p34"/>
          <p:cNvSpPr txBox="1"/>
          <p:nvPr>
            <p:ph idx="6" type="body"/>
          </p:nvPr>
        </p:nvSpPr>
        <p:spPr>
          <a:xfrm>
            <a:off x="3888022" y="4827210"/>
            <a:ext cx="2934300" cy="6591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61" name="Google Shape;261;p34"/>
          <p:cNvSpPr txBox="1"/>
          <p:nvPr>
            <p:ph idx="7" type="body"/>
          </p:nvPr>
        </p:nvSpPr>
        <p:spPr>
          <a:xfrm>
            <a:off x="7124700" y="4250949"/>
            <a:ext cx="29322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rgbClr val="86D1D8"/>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62" name="Google Shape;262;p34"/>
          <p:cNvSpPr/>
          <p:nvPr>
            <p:ph idx="8" type="pic"/>
          </p:nvPr>
        </p:nvSpPr>
        <p:spPr>
          <a:xfrm>
            <a:off x="7124699" y="2209800"/>
            <a:ext cx="2932200" cy="1524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263" name="Google Shape;263;p34"/>
          <p:cNvSpPr txBox="1"/>
          <p:nvPr>
            <p:ph idx="9" type="body"/>
          </p:nvPr>
        </p:nvSpPr>
        <p:spPr>
          <a:xfrm>
            <a:off x="7124575" y="4827208"/>
            <a:ext cx="2936100" cy="659100"/>
          </a:xfrm>
          <a:prstGeom prst="rect">
            <a:avLst/>
          </a:prstGeom>
          <a:noFill/>
          <a:ln>
            <a:noFill/>
          </a:ln>
        </p:spPr>
        <p:txBody>
          <a:bodyPr anchorCtr="0" anchor="t" bIns="45700" lIns="91425" spcFirstLastPara="1" rIns="91425" wrap="square" tIns="45700">
            <a:no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cxnSp>
        <p:nvCxnSpPr>
          <p:cNvPr id="264" name="Google Shape;264;p34"/>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265" name="Google Shape;265;p34"/>
          <p:cNvCxnSpPr/>
          <p:nvPr/>
        </p:nvCxnSpPr>
        <p:spPr>
          <a:xfrm>
            <a:off x="6962227" y="2133600"/>
            <a:ext cx="0" cy="3966900"/>
          </a:xfrm>
          <a:prstGeom prst="straightConnector1">
            <a:avLst/>
          </a:prstGeom>
          <a:noFill/>
          <a:ln cap="flat" cmpd="sng" w="12700">
            <a:solidFill>
              <a:srgbClr val="86D1D8">
                <a:alpha val="40000"/>
              </a:srgbClr>
            </a:solidFill>
            <a:prstDash val="solid"/>
            <a:round/>
            <a:headEnd len="sm" w="sm" type="none"/>
            <a:tailEnd len="sm" w="sm" type="none"/>
          </a:ln>
        </p:spPr>
      </p:cxnSp>
      <p:sp>
        <p:nvSpPr>
          <p:cNvPr id="266" name="Google Shape;266;p34"/>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7" name="Google Shape;267;p34"/>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8" name="Google Shape;268;p3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9" name="Shape 269"/>
        <p:cNvGrpSpPr/>
        <p:nvPr/>
      </p:nvGrpSpPr>
      <p:grpSpPr>
        <a:xfrm>
          <a:off x="0" y="0"/>
          <a:ext cx="0" cy="0"/>
          <a:chOff x="0" y="0"/>
          <a:chExt cx="0" cy="0"/>
        </a:xfrm>
      </p:grpSpPr>
      <p:sp>
        <p:nvSpPr>
          <p:cNvPr id="270" name="Google Shape;270;p35"/>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1" name="Google Shape;271;p35"/>
          <p:cNvSpPr txBox="1"/>
          <p:nvPr>
            <p:ph idx="1" type="body"/>
          </p:nvPr>
        </p:nvSpPr>
        <p:spPr>
          <a:xfrm rot="5400000">
            <a:off x="3478803" y="-322632"/>
            <a:ext cx="4195500" cy="8946600"/>
          </a:xfrm>
          <a:prstGeom prst="rect">
            <a:avLst/>
          </a:prstGeom>
          <a:noFill/>
          <a:ln>
            <a:noFill/>
          </a:ln>
        </p:spPr>
        <p:txBody>
          <a:bodyPr anchorCtr="0" anchor="t" bIns="45700" lIns="91425" spcFirstLastPara="1" rIns="91425" wrap="square" tIns="45700">
            <a:no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272" name="Google Shape;272;p35"/>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3" name="Google Shape;273;p35"/>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4" name="Google Shape;274;p3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5" name="Shape 275"/>
        <p:cNvGrpSpPr/>
        <p:nvPr/>
      </p:nvGrpSpPr>
      <p:grpSpPr>
        <a:xfrm>
          <a:off x="0" y="0"/>
          <a:ext cx="0" cy="0"/>
          <a:chOff x="0" y="0"/>
          <a:chExt cx="0" cy="0"/>
        </a:xfrm>
      </p:grpSpPr>
      <p:sp>
        <p:nvSpPr>
          <p:cNvPr id="276" name="Google Shape;276;p36"/>
          <p:cNvSpPr txBox="1"/>
          <p:nvPr>
            <p:ph type="title"/>
          </p:nvPr>
        </p:nvSpPr>
        <p:spPr>
          <a:xfrm rot="5400000">
            <a:off x="6267513" y="2466913"/>
            <a:ext cx="5826000" cy="1752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 name="Google Shape;277;p36"/>
          <p:cNvSpPr txBox="1"/>
          <p:nvPr>
            <p:ph idx="1" type="body"/>
          </p:nvPr>
        </p:nvSpPr>
        <p:spPr>
          <a:xfrm rot="5400000">
            <a:off x="1679612" y="-139786"/>
            <a:ext cx="5368800" cy="7423200"/>
          </a:xfrm>
          <a:prstGeom prst="rect">
            <a:avLst/>
          </a:prstGeom>
          <a:noFill/>
          <a:ln>
            <a:noFill/>
          </a:ln>
        </p:spPr>
        <p:txBody>
          <a:bodyPr anchorCtr="0" anchor="t" bIns="45700" lIns="91425" spcFirstLastPara="1" rIns="91425" wrap="square" tIns="45700">
            <a:no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278" name="Google Shape;278;p36"/>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9" name="Google Shape;279;p36"/>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0" name="Google Shape;280;p3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8" name="Google Shape;38;p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9" name="Google Shape;39;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5" name="Google Shape;45;p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 name="Google Shape;47;p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0" name="Google Shape;70;p1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8.png"/><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11" Type="http://schemas.openxmlformats.org/officeDocument/2006/relationships/slideLayout" Target="../slideLayouts/slideLayout23.xml"/><Relationship Id="rId22" Type="http://schemas.openxmlformats.org/officeDocument/2006/relationships/slideLayout" Target="../slideLayouts/slideLayout34.xml"/><Relationship Id="rId10" Type="http://schemas.openxmlformats.org/officeDocument/2006/relationships/slideLayout" Target="../slideLayouts/slideLayout22.xml"/><Relationship Id="rId21" Type="http://schemas.openxmlformats.org/officeDocument/2006/relationships/slideLayout" Target="../slideLayouts/slideLayout33.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23" Type="http://schemas.openxmlformats.org/officeDocument/2006/relationships/theme" Target="../theme/theme2.xml"/><Relationship Id="rId1" Type="http://schemas.openxmlformats.org/officeDocument/2006/relationships/image" Target="../media/image9.png"/><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image" Target="../media/image7.png"/><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3" name="Shape 143"/>
        <p:cNvGrpSpPr/>
        <p:nvPr/>
      </p:nvGrpSpPr>
      <p:grpSpPr>
        <a:xfrm>
          <a:off x="0" y="0"/>
          <a:ext cx="0" cy="0"/>
          <a:chOff x="0" y="0"/>
          <a:chExt cx="0" cy="0"/>
        </a:xfrm>
      </p:grpSpPr>
      <p:pic>
        <p:nvPicPr>
          <p:cNvPr id="144" name="Google Shape;144;p19"/>
          <p:cNvPicPr preferRelativeResize="0"/>
          <p:nvPr/>
        </p:nvPicPr>
        <p:blipFill rotWithShape="1">
          <a:blip r:embed="rId2">
            <a:alphaModFix/>
          </a:blip>
          <a:srcRect b="0" l="3614" r="0" t="0"/>
          <a:stretch/>
        </p:blipFill>
        <p:spPr>
          <a:xfrm>
            <a:off x="0" y="2669685"/>
            <a:ext cx="4037013" cy="4188314"/>
          </a:xfrm>
          <a:prstGeom prst="rect">
            <a:avLst/>
          </a:prstGeom>
          <a:noFill/>
          <a:ln>
            <a:noFill/>
          </a:ln>
        </p:spPr>
      </p:pic>
      <p:pic>
        <p:nvPicPr>
          <p:cNvPr id="145" name="Google Shape;145;p19"/>
          <p:cNvPicPr preferRelativeResize="0"/>
          <p:nvPr/>
        </p:nvPicPr>
        <p:blipFill rotWithShape="1">
          <a:blip r:embed="rId3">
            <a:alphaModFix/>
          </a:blip>
          <a:srcRect b="0" l="35641" r="0" t="0"/>
          <a:stretch/>
        </p:blipFill>
        <p:spPr>
          <a:xfrm>
            <a:off x="0" y="2892347"/>
            <a:ext cx="1522412" cy="2365453"/>
          </a:xfrm>
          <a:prstGeom prst="rect">
            <a:avLst/>
          </a:prstGeom>
          <a:noFill/>
          <a:ln>
            <a:noFill/>
          </a:ln>
        </p:spPr>
      </p:pic>
      <p:sp>
        <p:nvSpPr>
          <p:cNvPr id="146" name="Google Shape;146;p19"/>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9"/>
          <p:cNvPicPr preferRelativeResize="0"/>
          <p:nvPr/>
        </p:nvPicPr>
        <p:blipFill rotWithShape="1">
          <a:blip r:embed="rId4">
            <a:alphaModFix/>
          </a:blip>
          <a:srcRect b="0" l="0" r="0" t="28815"/>
          <a:stretch/>
        </p:blipFill>
        <p:spPr>
          <a:xfrm>
            <a:off x="7999412" y="0"/>
            <a:ext cx="1603387" cy="1141407"/>
          </a:xfrm>
          <a:prstGeom prst="rect">
            <a:avLst/>
          </a:prstGeom>
          <a:noFill/>
          <a:ln>
            <a:noFill/>
          </a:ln>
        </p:spPr>
      </p:pic>
      <p:pic>
        <p:nvPicPr>
          <p:cNvPr id="148" name="Google Shape;148;p19"/>
          <p:cNvPicPr preferRelativeResize="0"/>
          <p:nvPr/>
        </p:nvPicPr>
        <p:blipFill rotWithShape="1">
          <a:blip r:embed="rId5">
            <a:alphaModFix/>
          </a:blip>
          <a:srcRect b="23318" l="0" r="0" t="0"/>
          <a:stretch/>
        </p:blipFill>
        <p:spPr>
          <a:xfrm>
            <a:off x="8605878" y="6096000"/>
            <a:ext cx="993734" cy="762000"/>
          </a:xfrm>
          <a:prstGeom prst="rect">
            <a:avLst/>
          </a:prstGeom>
          <a:noFill/>
          <a:ln>
            <a:noFill/>
          </a:ln>
        </p:spPr>
      </p:pic>
      <p:sp>
        <p:nvSpPr>
          <p:cNvPr id="149" name="Google Shape;149;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51" name="Google Shape;151;p19"/>
          <p:cNvSpPr txBox="1"/>
          <p:nvPr>
            <p:ph idx="1" type="body"/>
          </p:nvPr>
        </p:nvSpPr>
        <p:spPr>
          <a:xfrm>
            <a:off x="1103312" y="2052918"/>
            <a:ext cx="8946600" cy="4195500"/>
          </a:xfrm>
          <a:prstGeom prst="rect">
            <a:avLst/>
          </a:prstGeom>
          <a:noFill/>
          <a:ln>
            <a:noFill/>
          </a:ln>
        </p:spPr>
        <p:txBody>
          <a:bodyPr anchorCtr="0" anchor="t" bIns="45700" lIns="91425" spcFirstLastPara="1" rIns="91425" wrap="square" tIns="45700">
            <a:no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52" name="Google Shape;152;p19"/>
          <p:cNvSpPr txBox="1"/>
          <p:nvPr>
            <p:ph idx="10" type="dt"/>
          </p:nvPr>
        </p:nvSpPr>
        <p:spPr>
          <a:xfrm rot="5400000">
            <a:off x="10155638" y="1790701"/>
            <a:ext cx="9906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3" name="Google Shape;153;p19"/>
          <p:cNvSpPr txBox="1"/>
          <p:nvPr>
            <p:ph idx="11" type="ftr"/>
          </p:nvPr>
        </p:nvSpPr>
        <p:spPr>
          <a:xfrm rot="5400000">
            <a:off x="8951571" y="3225300"/>
            <a:ext cx="3859800" cy="3048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4" name="Google Shape;154;p1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mon@ramonosatennis.com" TargetMode="External"/><Relationship Id="rId4" Type="http://schemas.openxmlformats.org/officeDocument/2006/relationships/image" Target="../media/image1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pbitennis.com/instruc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mailto:ramon@ramonosatennis.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performanceplustennis.com" TargetMode="External"/><Relationship Id="rId4" Type="http://schemas.openxmlformats.org/officeDocument/2006/relationships/hyperlink" Target="https://www.youtube.com/channel/UCpDzQ4F22toHe77B02nDaCw" TargetMode="External"/><Relationship Id="rId5" Type="http://schemas.openxmlformats.org/officeDocument/2006/relationships/hyperlink" Target="https://www.youtube.com/channel/UC-qdILb7JUMckMVYDV8mWjg/videos?view=0&amp;sort=p&amp;flow=grid" TargetMode="External"/><Relationship Id="rId6" Type="http://schemas.openxmlformats.org/officeDocument/2006/relationships/hyperlink" Target="http://www.artofwinningtennis.com" TargetMode="External"/><Relationship Id="rId7"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artofwinningtennis.com" TargetMode="External"/><Relationship Id="rId4" Type="http://schemas.openxmlformats.org/officeDocument/2006/relationships/hyperlink" Target="http://www.tenniscoachacademy.net/home" TargetMode="External"/><Relationship Id="rId5" Type="http://schemas.openxmlformats.org/officeDocument/2006/relationships/hyperlink" Target="https://www.sheilae.com/" TargetMode="External"/><Relationship Id="rId6" Type="http://schemas.openxmlformats.org/officeDocument/2006/relationships/hyperlink" Target="http://tennisloversforcharity.weebly.com/" TargetMode="External"/><Relationship Id="rId7" Type="http://schemas.openxmlformats.org/officeDocument/2006/relationships/hyperlink" Target="https://onlinecourses.sfactor.com/courses/woman-ignited-body-love" TargetMode="External"/><Relationship Id="rId8"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geps.org/visas-and-i-20s/" TargetMode="External"/><Relationship Id="rId4" Type="http://schemas.openxmlformats.org/officeDocument/2006/relationships/hyperlink" Target="http://geps.org/placement-services/" TargetMode="External"/><Relationship Id="rId5" Type="http://schemas.openxmlformats.org/officeDocument/2006/relationships/hyperlink" Target="http://geps.org/testing-services/" TargetMode="External"/><Relationship Id="rId6" Type="http://schemas.openxmlformats.org/officeDocument/2006/relationships/hyperlink" Target="http://geps.org/" TargetMode="External"/><Relationship Id="rId7" Type="http://schemas.openxmlformats.org/officeDocument/2006/relationships/hyperlink" Target="http://geps.org/summer-camp/" TargetMode="External"/><Relationship Id="rId8"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hyperlink" Target="https://www.pbitennis.com/instruct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kosherica.com/" TargetMode="External"/><Relationship Id="rId4" Type="http://schemas.openxmlformats.org/officeDocument/2006/relationships/hyperlink" Target="https://www.unclebudshemp.com/" TargetMode="External"/><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jpg"/><Relationship Id="rId4" Type="http://schemas.openxmlformats.org/officeDocument/2006/relationships/hyperlink" Target="https://firstbreakacademy.com/" TargetMode="External"/><Relationship Id="rId5" Type="http://schemas.openxmlformats.org/officeDocument/2006/relationships/hyperlink" Target="https://www.defendingyoutucson.com/" TargetMode="External"/><Relationship Id="rId6" Type="http://schemas.openxmlformats.org/officeDocument/2006/relationships/hyperlink" Target="https://starstv.n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kaigourmet.com/shop/" TargetMode="External"/><Relationship Id="rId4" Type="http://schemas.openxmlformats.org/officeDocument/2006/relationships/hyperlink" Target="https://www.sheilae.com/merch/apparel/" TargetMode="External"/><Relationship Id="rId5" Type="http://schemas.openxmlformats.org/officeDocument/2006/relationships/hyperlink" Target="https://www.unclebudshemp.com/" TargetMode="External"/><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hyperlink" Target="https://www.youtube.com/channel/UC-qdILb7JUMckMVYDV8mWjg/videos?view=0&amp;sort=p&amp;flow=gri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docs.google.com/presentation/d/1iOWGdBaUtFsAkVDTMBYF_3iaQH00oKvAHPLg6jNww8Y/edit?usp=sharing" TargetMode="Externa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0"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27.jp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19.jpg"/><Relationship Id="rId8"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hyperlink" Target="https://artofwinning.kartra.com/page/7matchacceleratorcoach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g"/><Relationship Id="rId4" Type="http://schemas.openxmlformats.org/officeDocument/2006/relationships/hyperlink" Target="https://www.youtube.com/watch?v=FSGq-zEd6d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jpg"/><Relationship Id="rId4" Type="http://schemas.openxmlformats.org/officeDocument/2006/relationships/hyperlink" Target="https://drive.google.com/open?id=1UM5aMGv0yZ9Z6FwL096ZBL3AMoLqdGRv"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jpg"/><Relationship Id="rId4" Type="http://schemas.openxmlformats.org/officeDocument/2006/relationships/hyperlink" Target="https://drive.google.com/open?id=1UM5aMGv0yZ9Z6FwL096ZBL3AMoLqdGR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mailto:andrascruzaedo@email.arizona.edu"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mailto:ramon@ramonosatenni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pbitennis.com/instruction" TargetMode="External"/></Relationships>
</file>

<file path=ppt/slides/_rels/slide9.xml.rels><?xml version="1.0" encoding="UTF-8" standalone="yes"?><Relationships xmlns="http://schemas.openxmlformats.org/package/2006/relationships"><Relationship Id="rId11" Type="http://schemas.openxmlformats.org/officeDocument/2006/relationships/hyperlink" Target="https://ads.google.com/home/campaigns/video-ads/" TargetMode="External"/><Relationship Id="rId10" Type="http://schemas.openxmlformats.org/officeDocument/2006/relationships/hyperlink" Target="https://yoast.com/yoast-seo-premium-features/" TargetMode="External"/><Relationship Id="rId13" Type="http://schemas.openxmlformats.org/officeDocument/2006/relationships/hyperlink" Target="https://www.clickfunnels.com/" TargetMode="External"/><Relationship Id="rId12" Type="http://schemas.openxmlformats.org/officeDocument/2006/relationships/hyperlink" Target="https://www.hotjar.com/"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yoast.com/wordpress/plugins/seo/" TargetMode="External"/><Relationship Id="rId4" Type="http://schemas.openxmlformats.org/officeDocument/2006/relationships/hyperlink" Target="https://marketingplatform.google.com/about/analytics/" TargetMode="External"/><Relationship Id="rId9" Type="http://schemas.openxmlformats.org/officeDocument/2006/relationships/hyperlink" Target="https://wordpress.com/support/paypal/" TargetMode="External"/><Relationship Id="rId14" Type="http://schemas.openxmlformats.org/officeDocument/2006/relationships/hyperlink" Target="https://www.deadlinefunnel.com/" TargetMode="External"/><Relationship Id="rId5" Type="http://schemas.openxmlformats.org/officeDocument/2006/relationships/hyperlink" Target="https://www.facebook.com/business/help/952192354843755?id=1205376682832142" TargetMode="External"/><Relationship Id="rId6" Type="http://schemas.openxmlformats.org/officeDocument/2006/relationships/hyperlink" Target="https://www.trillian.im/" TargetMode="External"/><Relationship Id="rId7" Type="http://schemas.openxmlformats.org/officeDocument/2006/relationships/hyperlink" Target="http://www.flightview.com/traveltools/mobileapps.asp" TargetMode="External"/><Relationship Id="rId8" Type="http://schemas.openxmlformats.org/officeDocument/2006/relationships/hyperlink" Target="https://www.zoho.com/cr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type="ctrTitle"/>
          </p:nvPr>
        </p:nvSpPr>
        <p:spPr>
          <a:xfrm>
            <a:off x="773950" y="1524000"/>
            <a:ext cx="10026300" cy="3329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en-US" sz="6600"/>
              <a:t>Work Plan &amp; Calendar</a:t>
            </a:r>
            <a:endParaRPr sz="6600"/>
          </a:p>
          <a:p>
            <a:pPr indent="0" lvl="0" marL="0" rtl="0" algn="l">
              <a:spcBef>
                <a:spcPts val="0"/>
              </a:spcBef>
              <a:spcAft>
                <a:spcPts val="0"/>
              </a:spcAft>
              <a:buClr>
                <a:schemeClr val="lt2"/>
              </a:buClr>
              <a:buSzPts val="7200"/>
              <a:buFont typeface="Century Gothic"/>
              <a:buNone/>
            </a:pPr>
            <a:r>
              <a:rPr lang="en-US" sz="6600"/>
              <a:t>For Full Development</a:t>
            </a:r>
            <a:endParaRPr sz="6600"/>
          </a:p>
        </p:txBody>
      </p:sp>
      <p:sp>
        <p:nvSpPr>
          <p:cNvPr id="286" name="Google Shape;286;p37"/>
          <p:cNvSpPr txBox="1"/>
          <p:nvPr>
            <p:ph idx="1" type="subTitle"/>
          </p:nvPr>
        </p:nvSpPr>
        <p:spPr>
          <a:xfrm>
            <a:off x="773950" y="5005975"/>
            <a:ext cx="10925400" cy="1402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600"/>
              <a:buNone/>
            </a:pPr>
            <a:r>
              <a:rPr lang="en-US" sz="2800"/>
              <a:t>OsaTennis360.com Consulting</a:t>
            </a:r>
            <a:endParaRPr sz="2800"/>
          </a:p>
          <a:p>
            <a:pPr indent="0" lvl="0" marL="0" rtl="0" algn="l">
              <a:lnSpc>
                <a:spcPct val="115000"/>
              </a:lnSpc>
              <a:spcBef>
                <a:spcPts val="0"/>
              </a:spcBef>
              <a:spcAft>
                <a:spcPts val="0"/>
              </a:spcAft>
              <a:buSzPts val="1600"/>
              <a:buNone/>
            </a:pPr>
            <a:r>
              <a:rPr i="1" lang="en-US" sz="2400"/>
              <a:t>“Tennis business made better”</a:t>
            </a:r>
            <a:endParaRPr i="1" sz="2400"/>
          </a:p>
          <a:p>
            <a:pPr indent="0" lvl="0" marL="0" rtl="0" algn="l">
              <a:lnSpc>
                <a:spcPct val="115000"/>
              </a:lnSpc>
              <a:spcBef>
                <a:spcPts val="0"/>
              </a:spcBef>
              <a:spcAft>
                <a:spcPts val="0"/>
              </a:spcAft>
              <a:buSzPts val="1600"/>
              <a:buNone/>
            </a:pPr>
            <a:r>
              <a:rPr lang="en-US" sz="2400"/>
              <a:t>(818) 914 - 8403 ~ </a:t>
            </a:r>
            <a:r>
              <a:rPr lang="en-US" sz="2400" u="sng">
                <a:solidFill>
                  <a:schemeClr val="hlink"/>
                </a:solidFill>
                <a:hlinkClick r:id="rId3"/>
              </a:rPr>
              <a:t>ramon@ramonosatennis.com</a:t>
            </a:r>
            <a:r>
              <a:rPr lang="en-US" sz="2400"/>
              <a:t> </a:t>
            </a:r>
            <a:endParaRPr sz="2400"/>
          </a:p>
        </p:txBody>
      </p:sp>
      <p:pic>
        <p:nvPicPr>
          <p:cNvPr id="287" name="Google Shape;287;p37"/>
          <p:cNvPicPr preferRelativeResize="0"/>
          <p:nvPr/>
        </p:nvPicPr>
        <p:blipFill rotWithShape="1">
          <a:blip r:embed="rId4">
            <a:alphaModFix/>
          </a:blip>
          <a:srcRect b="0" l="0" r="0" t="0"/>
          <a:stretch/>
        </p:blipFill>
        <p:spPr>
          <a:xfrm>
            <a:off x="773950" y="507175"/>
            <a:ext cx="2034000" cy="1844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646100" y="452725"/>
            <a:ext cx="95751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Month 1: Increased sales from membership portal and campaign con’t...</a:t>
            </a:r>
            <a:endParaRPr sz="3600"/>
          </a:p>
        </p:txBody>
      </p:sp>
      <p:graphicFrame>
        <p:nvGraphicFramePr>
          <p:cNvPr id="344" name="Google Shape;344;p46"/>
          <p:cNvGraphicFramePr/>
          <p:nvPr/>
        </p:nvGraphicFramePr>
        <p:xfrm>
          <a:off x="1103300" y="1929350"/>
          <a:ext cx="3000000" cy="3000000"/>
        </p:xfrm>
        <a:graphic>
          <a:graphicData uri="http://schemas.openxmlformats.org/drawingml/2006/table">
            <a:tbl>
              <a:tblPr>
                <a:noFill/>
                <a:tableStyleId>{E95A43CA-AC1C-45FE-976C-A6C4E0F1A7F4}</a:tableStyleId>
              </a:tblPr>
              <a:tblGrid>
                <a:gridCol w="1292325"/>
                <a:gridCol w="8843875"/>
              </a:tblGrid>
              <a:tr h="4667975">
                <a:tc>
                  <a:txBody>
                    <a:bodyPr/>
                    <a:lstStyle/>
                    <a:p>
                      <a:pPr indent="0" lvl="0" marL="0" rtl="0" algn="ctr">
                        <a:spcBef>
                          <a:spcPts val="0"/>
                        </a:spcBef>
                        <a:spcAft>
                          <a:spcPts val="0"/>
                        </a:spcAft>
                        <a:buNone/>
                      </a:pPr>
                      <a:r>
                        <a:rPr lang="en-US" sz="2400">
                          <a:solidFill>
                            <a:schemeClr val="lt2"/>
                          </a:solidFill>
                          <a:latin typeface="Century Gothic"/>
                          <a:ea typeface="Century Gothic"/>
                          <a:cs typeface="Century Gothic"/>
                          <a:sym typeface="Century Gothic"/>
                        </a:rPr>
                        <a:t>Weeks 1 &amp; 2</a:t>
                      </a:r>
                      <a:endParaRPr sz="2400">
                        <a:solidFill>
                          <a:schemeClr val="lt2"/>
                        </a:solidFill>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2000">
                          <a:solidFill>
                            <a:schemeClr val="lt2"/>
                          </a:solidFill>
                          <a:latin typeface="Century Gothic"/>
                          <a:ea typeface="Century Gothic"/>
                          <a:cs typeface="Century Gothic"/>
                          <a:sym typeface="Century Gothic"/>
                        </a:rPr>
                        <a:t>Analyzation and further optimization of tasks from Week 1 (make adjustments as needed)</a:t>
                      </a:r>
                      <a:endParaRPr sz="20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rPr lang="en-US" sz="2000">
                          <a:solidFill>
                            <a:schemeClr val="lt2"/>
                          </a:solidFill>
                          <a:latin typeface="Century Gothic"/>
                          <a:ea typeface="Century Gothic"/>
                          <a:cs typeface="Century Gothic"/>
                          <a:sym typeface="Century Gothic"/>
                        </a:rPr>
                        <a:t>Teach your Dallas staff and pros intent based branding</a:t>
                      </a:r>
                      <a:endParaRPr sz="2000">
                        <a:solidFill>
                          <a:schemeClr val="lt2"/>
                        </a:solidFill>
                        <a:latin typeface="Century Gothic"/>
                        <a:ea typeface="Century Gothic"/>
                        <a:cs typeface="Century Gothic"/>
                        <a:sym typeface="Century Gothic"/>
                      </a:endParaRPr>
                    </a:p>
                    <a:p>
                      <a:pPr indent="-355600" lvl="0" marL="457200" rtl="0" algn="l">
                        <a:spcBef>
                          <a:spcPts val="0"/>
                        </a:spcBef>
                        <a:spcAft>
                          <a:spcPts val="0"/>
                        </a:spcAft>
                        <a:buClr>
                          <a:schemeClr val="lt2"/>
                        </a:buClr>
                        <a:buSzPts val="2000"/>
                        <a:buChar char="●"/>
                      </a:pPr>
                      <a:r>
                        <a:rPr lang="en-US" sz="2000">
                          <a:solidFill>
                            <a:schemeClr val="lt2"/>
                          </a:solidFill>
                          <a:latin typeface="Century Gothic"/>
                          <a:ea typeface="Century Gothic"/>
                          <a:cs typeface="Century Gothic"/>
                          <a:sym typeface="Century Gothic"/>
                        </a:rPr>
                        <a:t>Training with me personally (10 hours)</a:t>
                      </a:r>
                      <a:endParaRPr sz="2000">
                        <a:solidFill>
                          <a:schemeClr val="lt2"/>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2"/>
                        </a:buClr>
                        <a:buSzPts val="2000"/>
                        <a:buChar char="●"/>
                      </a:pPr>
                      <a:r>
                        <a:rPr lang="en-US" sz="2000">
                          <a:solidFill>
                            <a:schemeClr val="lt2"/>
                          </a:solidFill>
                          <a:latin typeface="Century Gothic"/>
                          <a:ea typeface="Century Gothic"/>
                          <a:cs typeface="Century Gothic"/>
                          <a:sym typeface="Century Gothic"/>
                        </a:rPr>
                        <a:t>Time spent reviewing calls (10 hours)</a:t>
                      </a:r>
                      <a:endParaRPr sz="2000">
                        <a:solidFill>
                          <a:schemeClr val="lt2"/>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2"/>
                        </a:buClr>
                        <a:buSzPts val="2000"/>
                        <a:buChar char="●"/>
                      </a:pPr>
                      <a:r>
                        <a:rPr lang="en-US" sz="2000">
                          <a:solidFill>
                            <a:schemeClr val="lt2"/>
                          </a:solidFill>
                          <a:latin typeface="Century Gothic"/>
                          <a:ea typeface="Century Gothic"/>
                          <a:cs typeface="Century Gothic"/>
                          <a:sym typeface="Century Gothic"/>
                        </a:rPr>
                        <a:t>Time Scripting Videos (12.5 hours) (15 minutes per video)</a:t>
                      </a:r>
                      <a:endParaRPr sz="2000">
                        <a:solidFill>
                          <a:schemeClr val="lt2"/>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2"/>
                        </a:buClr>
                        <a:buSzPts val="2000"/>
                        <a:buChar char="●"/>
                      </a:pPr>
                      <a:r>
                        <a:rPr lang="en-US" sz="2000">
                          <a:solidFill>
                            <a:schemeClr val="lt2"/>
                          </a:solidFill>
                          <a:latin typeface="Century Gothic"/>
                          <a:ea typeface="Century Gothic"/>
                          <a:cs typeface="Century Gothic"/>
                          <a:sym typeface="Century Gothic"/>
                        </a:rPr>
                        <a:t>Time Rehearsing/Shooting Videos (25 hours)</a:t>
                      </a:r>
                      <a:endParaRPr sz="2000">
                        <a:solidFill>
                          <a:schemeClr val="lt2"/>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2"/>
                        </a:buClr>
                        <a:buSzPts val="2000"/>
                        <a:buChar char="●"/>
                      </a:pPr>
                      <a:r>
                        <a:rPr lang="en-US" sz="2000">
                          <a:solidFill>
                            <a:schemeClr val="lt2"/>
                          </a:solidFill>
                          <a:latin typeface="Century Gothic"/>
                          <a:ea typeface="Century Gothic"/>
                          <a:cs typeface="Century Gothic"/>
                          <a:sym typeface="Century Gothic"/>
                        </a:rPr>
                        <a:t>Time Editing Videos (25 hours) (on average, 1 hour per video)</a:t>
                      </a:r>
                      <a:endParaRPr sz="2000">
                        <a:solidFill>
                          <a:schemeClr val="lt2"/>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2"/>
                        </a:buClr>
                        <a:buSzPts val="2000"/>
                        <a:buChar char="●"/>
                      </a:pPr>
                      <a:r>
                        <a:rPr lang="en-US" sz="2000">
                          <a:solidFill>
                            <a:schemeClr val="lt2"/>
                          </a:solidFill>
                          <a:latin typeface="Century Gothic"/>
                          <a:ea typeface="Century Gothic"/>
                          <a:cs typeface="Century Gothic"/>
                          <a:sym typeface="Century Gothic"/>
                        </a:rPr>
                        <a:t>Time uploading/optimizing videos for youtube (7.5 hours) (roughly 20 minutes per video)</a:t>
                      </a:r>
                      <a:endParaRPr sz="2000">
                        <a:solidFill>
                          <a:schemeClr val="lt2"/>
                        </a:solidFill>
                        <a:latin typeface="Century Gothic"/>
                        <a:ea typeface="Century Gothic"/>
                        <a:cs typeface="Century Gothic"/>
                        <a:sym typeface="Century Gothic"/>
                      </a:endParaRPr>
                    </a:p>
                    <a:p>
                      <a:pPr indent="-355600" lvl="0" marL="457200" rtl="0" algn="l">
                        <a:lnSpc>
                          <a:spcPct val="115000"/>
                        </a:lnSpc>
                        <a:spcBef>
                          <a:spcPts val="0"/>
                        </a:spcBef>
                        <a:spcAft>
                          <a:spcPts val="0"/>
                        </a:spcAft>
                        <a:buClr>
                          <a:schemeClr val="lt2"/>
                        </a:buClr>
                        <a:buSzPts val="2000"/>
                        <a:buChar char="●"/>
                      </a:pPr>
                      <a:r>
                        <a:rPr lang="en-US" sz="2000">
                          <a:solidFill>
                            <a:schemeClr val="lt2"/>
                          </a:solidFill>
                          <a:latin typeface="Century Gothic"/>
                          <a:ea typeface="Century Gothic"/>
                          <a:cs typeface="Century Gothic"/>
                          <a:sym typeface="Century Gothic"/>
                        </a:rPr>
                        <a:t>Time emailing videos to email list (4 hours) (roughly 10 minutes per video)</a:t>
                      </a:r>
                      <a:endParaRPr sz="2000">
                        <a:solidFill>
                          <a:schemeClr val="lt2"/>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646100" y="224125"/>
            <a:ext cx="96393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Month 1: Increased sales from membership portal and campaign con’t...</a:t>
            </a:r>
            <a:endParaRPr sz="3600"/>
          </a:p>
        </p:txBody>
      </p:sp>
      <p:graphicFrame>
        <p:nvGraphicFramePr>
          <p:cNvPr id="350" name="Google Shape;350;p47"/>
          <p:cNvGraphicFramePr/>
          <p:nvPr/>
        </p:nvGraphicFramePr>
        <p:xfrm>
          <a:off x="1103300" y="1548350"/>
          <a:ext cx="3000000" cy="3000000"/>
        </p:xfrm>
        <a:graphic>
          <a:graphicData uri="http://schemas.openxmlformats.org/drawingml/2006/table">
            <a:tbl>
              <a:tblPr>
                <a:noFill/>
                <a:tableStyleId>{E95A43CA-AC1C-45FE-976C-A6C4E0F1A7F4}</a:tableStyleId>
              </a:tblPr>
              <a:tblGrid>
                <a:gridCol w="1292325"/>
                <a:gridCol w="8843875"/>
              </a:tblGrid>
              <a:tr h="4667775">
                <a:tc>
                  <a:txBody>
                    <a:bodyPr/>
                    <a:lstStyle/>
                    <a:p>
                      <a:pPr indent="0" lvl="0" marL="0" rtl="0" algn="ctr">
                        <a:spcBef>
                          <a:spcPts val="0"/>
                        </a:spcBef>
                        <a:spcAft>
                          <a:spcPts val="0"/>
                        </a:spcAft>
                        <a:buNone/>
                      </a:pPr>
                      <a:r>
                        <a:rPr lang="en-US" sz="2400">
                          <a:solidFill>
                            <a:schemeClr val="lt2"/>
                          </a:solidFill>
                          <a:latin typeface="Century Gothic"/>
                          <a:ea typeface="Century Gothic"/>
                          <a:cs typeface="Century Gothic"/>
                          <a:sym typeface="Century Gothic"/>
                        </a:rPr>
                        <a:t>Week 3</a:t>
                      </a:r>
                      <a:endParaRPr sz="2400">
                        <a:solidFill>
                          <a:schemeClr val="lt2"/>
                        </a:solidFill>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solidFill>
                            <a:schemeClr val="lt2"/>
                          </a:solidFill>
                          <a:latin typeface="Century Gothic"/>
                          <a:ea typeface="Century Gothic"/>
                          <a:cs typeface="Century Gothic"/>
                          <a:sym typeface="Century Gothic"/>
                        </a:rPr>
                        <a:t>Analyzation and further optimization of tasks from Week 2 (make adjustments as needed)</a:t>
                      </a:r>
                      <a:endParaRPr sz="18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rPr lang="en-US" sz="1800">
                          <a:solidFill>
                            <a:schemeClr val="lt2"/>
                          </a:solidFill>
                          <a:latin typeface="Century Gothic"/>
                          <a:ea typeface="Century Gothic"/>
                          <a:cs typeface="Century Gothic"/>
                          <a:sym typeface="Century Gothic"/>
                        </a:rPr>
                        <a:t>Run an automated email marketing campaign with free content to your members- we will help you construct those</a:t>
                      </a:r>
                      <a:endParaRPr sz="18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rPr lang="en-US" sz="1800">
                          <a:solidFill>
                            <a:schemeClr val="lt2"/>
                          </a:solidFill>
                          <a:latin typeface="Century Gothic"/>
                          <a:ea typeface="Century Gothic"/>
                          <a:cs typeface="Century Gothic"/>
                          <a:sym typeface="Century Gothic"/>
                        </a:rPr>
                        <a:t>Launch full-scale search engine optimization, or SEO, campaign:</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In-depth keyword research</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Keyword traffic analysis</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Keyword competition analysis</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Benchmark current traffic and SERPs (Search Engine Result Pages)</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Manual search engine submission</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Manual submission to niche directories</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Scheduled resubmissions</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Article submissions</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Link-building from niche blogs</a:t>
                      </a:r>
                      <a:endParaRPr sz="1800">
                        <a:solidFill>
                          <a:schemeClr val="lt2"/>
                        </a:solidFill>
                        <a:latin typeface="Century Gothic"/>
                        <a:ea typeface="Century Gothic"/>
                        <a:cs typeface="Century Gothic"/>
                        <a:sym typeface="Century Gothic"/>
                      </a:endParaRPr>
                    </a:p>
                    <a:p>
                      <a:pPr indent="-342900" lvl="0" marL="457200" rtl="0" algn="l">
                        <a:lnSpc>
                          <a:spcPct val="115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Managing reciprocal links</a:t>
                      </a:r>
                      <a:endParaRPr sz="1800">
                        <a:solidFill>
                          <a:schemeClr val="lt2"/>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type="title"/>
          </p:nvPr>
        </p:nvSpPr>
        <p:spPr>
          <a:xfrm>
            <a:off x="646100" y="452725"/>
            <a:ext cx="95814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Month 1: Increased sales from membership portal and campaign con’t...</a:t>
            </a:r>
            <a:endParaRPr sz="3600"/>
          </a:p>
        </p:txBody>
      </p:sp>
      <p:graphicFrame>
        <p:nvGraphicFramePr>
          <p:cNvPr id="356" name="Google Shape;356;p48"/>
          <p:cNvGraphicFramePr/>
          <p:nvPr/>
        </p:nvGraphicFramePr>
        <p:xfrm>
          <a:off x="1103300" y="1776950"/>
          <a:ext cx="3000000" cy="3000000"/>
        </p:xfrm>
        <a:graphic>
          <a:graphicData uri="http://schemas.openxmlformats.org/drawingml/2006/table">
            <a:tbl>
              <a:tblPr>
                <a:noFill/>
                <a:tableStyleId>{E95A43CA-AC1C-45FE-976C-A6C4E0F1A7F4}</a:tableStyleId>
              </a:tblPr>
              <a:tblGrid>
                <a:gridCol w="1292325"/>
                <a:gridCol w="8843875"/>
              </a:tblGrid>
              <a:tr h="4667775">
                <a:tc>
                  <a:txBody>
                    <a:bodyPr/>
                    <a:lstStyle/>
                    <a:p>
                      <a:pPr indent="0" lvl="0" marL="0" rtl="0" algn="ctr">
                        <a:spcBef>
                          <a:spcPts val="0"/>
                        </a:spcBef>
                        <a:spcAft>
                          <a:spcPts val="0"/>
                        </a:spcAft>
                        <a:buNone/>
                      </a:pPr>
                      <a:r>
                        <a:rPr lang="en-US" sz="2400">
                          <a:solidFill>
                            <a:schemeClr val="lt2"/>
                          </a:solidFill>
                          <a:latin typeface="Century Gothic"/>
                          <a:ea typeface="Century Gothic"/>
                          <a:cs typeface="Century Gothic"/>
                          <a:sym typeface="Century Gothic"/>
                        </a:rPr>
                        <a:t>Week 4</a:t>
                      </a:r>
                      <a:endParaRPr sz="2400">
                        <a:solidFill>
                          <a:schemeClr val="lt2"/>
                        </a:solidFill>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solidFill>
                            <a:schemeClr val="lt2"/>
                          </a:solidFill>
                          <a:latin typeface="Century Gothic"/>
                          <a:ea typeface="Century Gothic"/>
                          <a:cs typeface="Century Gothic"/>
                          <a:sym typeface="Century Gothic"/>
                        </a:rPr>
                        <a:t>Analyzation and further optimization</a:t>
                      </a:r>
                      <a:r>
                        <a:rPr lang="en-US" sz="1800">
                          <a:solidFill>
                            <a:schemeClr val="lt2"/>
                          </a:solidFill>
                          <a:latin typeface="Century Gothic"/>
                          <a:ea typeface="Century Gothic"/>
                          <a:cs typeface="Century Gothic"/>
                          <a:sym typeface="Century Gothic"/>
                        </a:rPr>
                        <a:t> of tasks from Week 3 (make adjustments as needed)</a:t>
                      </a:r>
                      <a:endParaRPr sz="18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rPr lang="en-US" sz="1800">
                          <a:solidFill>
                            <a:schemeClr val="lt2"/>
                          </a:solidFill>
                          <a:latin typeface="Century Gothic"/>
                          <a:ea typeface="Century Gothic"/>
                          <a:cs typeface="Century Gothic"/>
                          <a:sym typeface="Century Gothic"/>
                        </a:rPr>
                        <a:t>Launch full-scale monthly social, web, sales report (Measurement &amp; Insights):</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Google analytics</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Twitter analytics</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Facebook analytics</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Monthly Web, Sales, Social insights and measurement analytics reports</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Traffic Report (Google + Bing + Yahoo data) merged</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Keyword position report</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Backlinks report</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Search engine submission report</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Customizable traffic report</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Customized backlink report</a:t>
                      </a:r>
                      <a:endParaRPr sz="1800">
                        <a:solidFill>
                          <a:schemeClr val="lt2"/>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lt2"/>
                        </a:buClr>
                        <a:buSzPts val="1800"/>
                        <a:buChar char="●"/>
                      </a:pPr>
                      <a:r>
                        <a:rPr lang="en-US" sz="1800">
                          <a:solidFill>
                            <a:schemeClr val="lt2"/>
                          </a:solidFill>
                          <a:latin typeface="Century Gothic"/>
                          <a:ea typeface="Century Gothic"/>
                          <a:cs typeface="Century Gothic"/>
                          <a:sym typeface="Century Gothic"/>
                        </a:rPr>
                        <a:t>Customizable search engine submission report</a:t>
                      </a:r>
                      <a:endParaRPr sz="1800">
                        <a:solidFill>
                          <a:schemeClr val="lt2"/>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Month 2: Increased sales from additional recommended services</a:t>
            </a:r>
            <a:endParaRPr/>
          </a:p>
        </p:txBody>
      </p:sp>
      <p:graphicFrame>
        <p:nvGraphicFramePr>
          <p:cNvPr id="362" name="Google Shape;362;p49"/>
          <p:cNvGraphicFramePr/>
          <p:nvPr/>
        </p:nvGraphicFramePr>
        <p:xfrm>
          <a:off x="1103300" y="2005550"/>
          <a:ext cx="3000000" cy="3000000"/>
        </p:xfrm>
        <a:graphic>
          <a:graphicData uri="http://schemas.openxmlformats.org/drawingml/2006/table">
            <a:tbl>
              <a:tblPr>
                <a:noFill/>
                <a:tableStyleId>{E95A43CA-AC1C-45FE-976C-A6C4E0F1A7F4}</a:tableStyleId>
              </a:tblPr>
              <a:tblGrid>
                <a:gridCol w="1292325"/>
                <a:gridCol w="8843875"/>
              </a:tblGrid>
              <a:tr h="910075">
                <a:tc>
                  <a:txBody>
                    <a:bodyPr/>
                    <a:lstStyle/>
                    <a:p>
                      <a:pPr indent="0" lvl="0" marL="0" rtl="0" algn="ctr">
                        <a:spcBef>
                          <a:spcPts val="0"/>
                        </a:spcBef>
                        <a:spcAft>
                          <a:spcPts val="0"/>
                        </a:spcAft>
                        <a:buNone/>
                      </a:pPr>
                      <a:r>
                        <a:rPr lang="en-US" sz="2000">
                          <a:solidFill>
                            <a:schemeClr val="lt2"/>
                          </a:solidFill>
                          <a:latin typeface="Century Gothic"/>
                          <a:ea typeface="Century Gothic"/>
                          <a:cs typeface="Century Gothic"/>
                          <a:sym typeface="Century Gothic"/>
                        </a:rPr>
                        <a:t>Week 1</a:t>
                      </a:r>
                      <a:endParaRPr sz="2000">
                        <a:solidFill>
                          <a:schemeClr val="lt2"/>
                        </a:solidFill>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2000">
                          <a:solidFill>
                            <a:schemeClr val="lt2"/>
                          </a:solidFill>
                          <a:latin typeface="Century Gothic"/>
                          <a:ea typeface="Century Gothic"/>
                          <a:cs typeface="Century Gothic"/>
                          <a:sym typeface="Century Gothic"/>
                        </a:rPr>
                        <a:t>Design, get approval, develop, and manage all of next month’s social media posts for </a:t>
                      </a:r>
                      <a:r>
                        <a:rPr i="1" lang="en-US" sz="2000">
                          <a:solidFill>
                            <a:schemeClr val="lt2"/>
                          </a:solidFill>
                          <a:latin typeface="Century Gothic"/>
                          <a:ea typeface="Century Gothic"/>
                          <a:cs typeface="Century Gothic"/>
                          <a:sym typeface="Century Gothic"/>
                        </a:rPr>
                        <a:t>PBI</a:t>
                      </a:r>
                      <a:endParaRPr sz="2000">
                        <a:solidFill>
                          <a:schemeClr val="lt2"/>
                        </a:solidFill>
                        <a:latin typeface="Century Gothic"/>
                        <a:ea typeface="Century Gothic"/>
                        <a:cs typeface="Century Gothic"/>
                        <a:sym typeface="Century Gothic"/>
                      </a:endParaRPr>
                    </a:p>
                  </a:txBody>
                  <a:tcPr marT="91425" marB="91425" marR="91425" marL="91425"/>
                </a:tc>
              </a:tr>
              <a:tr h="971725">
                <a:tc>
                  <a:txBody>
                    <a:bodyPr/>
                    <a:lstStyle/>
                    <a:p>
                      <a:pPr indent="0" lvl="0" marL="0" rtl="0" algn="ctr">
                        <a:spcBef>
                          <a:spcPts val="0"/>
                        </a:spcBef>
                        <a:spcAft>
                          <a:spcPts val="0"/>
                        </a:spcAft>
                        <a:buNone/>
                      </a:pPr>
                      <a:r>
                        <a:rPr lang="en-US" sz="2000">
                          <a:solidFill>
                            <a:schemeClr val="lt2"/>
                          </a:solidFill>
                          <a:latin typeface="Century Gothic"/>
                          <a:ea typeface="Century Gothic"/>
                          <a:cs typeface="Century Gothic"/>
                          <a:sym typeface="Century Gothic"/>
                        </a:rPr>
                        <a:t>Week 2</a:t>
                      </a:r>
                      <a:endParaRPr sz="2000">
                        <a:solidFill>
                          <a:schemeClr val="lt2"/>
                        </a:solidFill>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2000">
                          <a:solidFill>
                            <a:schemeClr val="lt2"/>
                          </a:solidFill>
                          <a:latin typeface="Century Gothic"/>
                          <a:ea typeface="Century Gothic"/>
                          <a:cs typeface="Century Gothic"/>
                          <a:sym typeface="Century Gothic"/>
                        </a:rPr>
                        <a:t>(Optional) </a:t>
                      </a:r>
                      <a:r>
                        <a:rPr lang="en-US" sz="2000">
                          <a:solidFill>
                            <a:schemeClr val="lt2"/>
                          </a:solidFill>
                          <a:latin typeface="Century Gothic"/>
                          <a:ea typeface="Century Gothic"/>
                          <a:cs typeface="Century Gothic"/>
                          <a:sym typeface="Century Gothic"/>
                        </a:rPr>
                        <a:t>Scheduled on-site photoshoot &amp; video recording of </a:t>
                      </a:r>
                      <a:r>
                        <a:rPr i="1" lang="en-US" sz="2000">
                          <a:solidFill>
                            <a:schemeClr val="lt2"/>
                          </a:solidFill>
                          <a:latin typeface="Century Gothic"/>
                          <a:ea typeface="Century Gothic"/>
                          <a:cs typeface="Century Gothic"/>
                          <a:sym typeface="Century Gothic"/>
                        </a:rPr>
                        <a:t>Peter Burwash International Headquarters </a:t>
                      </a:r>
                      <a:r>
                        <a:rPr lang="en-US" sz="2000">
                          <a:solidFill>
                            <a:schemeClr val="lt2"/>
                          </a:solidFill>
                          <a:latin typeface="Century Gothic"/>
                          <a:ea typeface="Century Gothic"/>
                          <a:cs typeface="Century Gothic"/>
                          <a:sym typeface="Century Gothic"/>
                        </a:rPr>
                        <a:t>and his offerings; post-production editing &amp; development included</a:t>
                      </a:r>
                      <a:endParaRPr sz="2000">
                        <a:solidFill>
                          <a:schemeClr val="lt2"/>
                        </a:solidFill>
                        <a:latin typeface="Century Gothic"/>
                        <a:ea typeface="Century Gothic"/>
                        <a:cs typeface="Century Gothic"/>
                        <a:sym typeface="Century Gothic"/>
                      </a:endParaRPr>
                    </a:p>
                  </a:txBody>
                  <a:tcPr marT="91425" marB="91425" marR="91425" marL="91425"/>
                </a:tc>
              </a:tr>
              <a:tr h="1044700">
                <a:tc>
                  <a:txBody>
                    <a:bodyPr/>
                    <a:lstStyle/>
                    <a:p>
                      <a:pPr indent="0" lvl="0" marL="0" rtl="0" algn="ctr">
                        <a:spcBef>
                          <a:spcPts val="0"/>
                        </a:spcBef>
                        <a:spcAft>
                          <a:spcPts val="0"/>
                        </a:spcAft>
                        <a:buNone/>
                      </a:pPr>
                      <a:r>
                        <a:rPr lang="en-US" sz="2000">
                          <a:solidFill>
                            <a:schemeClr val="lt2"/>
                          </a:solidFill>
                          <a:latin typeface="Century Gothic"/>
                          <a:ea typeface="Century Gothic"/>
                          <a:cs typeface="Century Gothic"/>
                          <a:sym typeface="Century Gothic"/>
                        </a:rPr>
                        <a:t>Week 3</a:t>
                      </a:r>
                      <a:endParaRPr sz="2000">
                        <a:solidFill>
                          <a:schemeClr val="lt2"/>
                        </a:solidFill>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2000">
                          <a:solidFill>
                            <a:schemeClr val="lt2"/>
                          </a:solidFill>
                          <a:latin typeface="Century Gothic"/>
                          <a:ea typeface="Century Gothic"/>
                          <a:cs typeface="Century Gothic"/>
                          <a:sym typeface="Century Gothic"/>
                        </a:rPr>
                        <a:t>Revamp, optimize, &amp; secure </a:t>
                      </a:r>
                      <a:r>
                        <a:rPr lang="en-US" sz="2000" u="sng">
                          <a:solidFill>
                            <a:schemeClr val="hlink"/>
                          </a:solidFill>
                          <a:latin typeface="Century Gothic"/>
                          <a:ea typeface="Century Gothic"/>
                          <a:cs typeface="Century Gothic"/>
                          <a:sym typeface="Century Gothic"/>
                          <a:hlinkClick r:id="rId3"/>
                        </a:rPr>
                        <a:t>https://www.pbitennis.com/</a:t>
                      </a:r>
                      <a:r>
                        <a:rPr lang="en-US" sz="2000">
                          <a:solidFill>
                            <a:schemeClr val="lt2"/>
                          </a:solidFill>
                          <a:latin typeface="Century Gothic"/>
                          <a:ea typeface="Century Gothic"/>
                          <a:cs typeface="Century Gothic"/>
                          <a:sym typeface="Century Gothic"/>
                        </a:rPr>
                        <a:t> </a:t>
                      </a:r>
                      <a:r>
                        <a:rPr lang="en-US" sz="2000">
                          <a:solidFill>
                            <a:schemeClr val="lt2"/>
                          </a:solidFill>
                          <a:latin typeface="Century Gothic"/>
                          <a:ea typeface="Century Gothic"/>
                          <a:cs typeface="Century Gothic"/>
                          <a:sym typeface="Century Gothic"/>
                        </a:rPr>
                        <a:t>to reflec</a:t>
                      </a:r>
                      <a:r>
                        <a:rPr lang="en-US" sz="2000">
                          <a:solidFill>
                            <a:schemeClr val="lt2"/>
                          </a:solidFill>
                          <a:latin typeface="Century Gothic"/>
                          <a:ea typeface="Century Gothic"/>
                          <a:cs typeface="Century Gothic"/>
                          <a:sym typeface="Century Gothic"/>
                        </a:rPr>
                        <a:t>t that PBI's Tennis for Life® instruction is a simplified and common-sense approach to teaching tennis which, over more than thirty years, has benefited millions of tennis enthusiasts worldwide.</a:t>
                      </a:r>
                      <a:endParaRPr sz="2000">
                        <a:solidFill>
                          <a:schemeClr val="lt2"/>
                        </a:solidFill>
                        <a:latin typeface="Century Gothic"/>
                        <a:ea typeface="Century Gothic"/>
                        <a:cs typeface="Century Gothic"/>
                        <a:sym typeface="Century Gothic"/>
                      </a:endParaRPr>
                    </a:p>
                  </a:txBody>
                  <a:tcPr marT="91425" marB="91425" marR="91425" marL="91425"/>
                </a:tc>
              </a:tr>
              <a:tr h="1044700">
                <a:tc>
                  <a:txBody>
                    <a:bodyPr/>
                    <a:lstStyle/>
                    <a:p>
                      <a:pPr indent="0" lvl="0" marL="0" rtl="0" algn="ctr">
                        <a:spcBef>
                          <a:spcPts val="0"/>
                        </a:spcBef>
                        <a:spcAft>
                          <a:spcPts val="0"/>
                        </a:spcAft>
                        <a:buNone/>
                      </a:pPr>
                      <a:r>
                        <a:rPr lang="en-US" sz="2000">
                          <a:solidFill>
                            <a:schemeClr val="lt2"/>
                          </a:solidFill>
                          <a:latin typeface="Century Gothic"/>
                          <a:ea typeface="Century Gothic"/>
                          <a:cs typeface="Century Gothic"/>
                          <a:sym typeface="Century Gothic"/>
                        </a:rPr>
                        <a:t>Week 4</a:t>
                      </a:r>
                      <a:endParaRPr sz="2000">
                        <a:solidFill>
                          <a:schemeClr val="lt2"/>
                        </a:solidFill>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2000">
                          <a:solidFill>
                            <a:schemeClr val="lt2"/>
                          </a:solidFill>
                          <a:latin typeface="Century Gothic"/>
                          <a:ea typeface="Century Gothic"/>
                          <a:cs typeface="Century Gothic"/>
                          <a:sym typeface="Century Gothic"/>
                        </a:rPr>
                        <a:t>Revamp </a:t>
                      </a:r>
                      <a:r>
                        <a:rPr i="1" lang="en-US" sz="2000">
                          <a:solidFill>
                            <a:schemeClr val="lt2"/>
                          </a:solidFill>
                          <a:latin typeface="Century Gothic"/>
                          <a:ea typeface="Century Gothic"/>
                          <a:cs typeface="Century Gothic"/>
                          <a:sym typeface="Century Gothic"/>
                        </a:rPr>
                        <a:t>PBI </a:t>
                      </a:r>
                      <a:r>
                        <a:rPr lang="en-US" sz="2000">
                          <a:solidFill>
                            <a:schemeClr val="lt2"/>
                          </a:solidFill>
                          <a:latin typeface="Century Gothic"/>
                          <a:ea typeface="Century Gothic"/>
                          <a:cs typeface="Century Gothic"/>
                          <a:sym typeface="Century Gothic"/>
                        </a:rPr>
                        <a:t>social media profiles and rest of online presence to reflect competitive advantages, result-oriented business model, and proven track record</a:t>
                      </a:r>
                      <a:endParaRPr sz="2000">
                        <a:solidFill>
                          <a:schemeClr val="lt2"/>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type="ctrTitle"/>
          </p:nvPr>
        </p:nvSpPr>
        <p:spPr>
          <a:xfrm>
            <a:off x="773950" y="1676400"/>
            <a:ext cx="10026300" cy="3329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en-US" sz="6000"/>
              <a:t>Portfolio and A-La-Carte Services</a:t>
            </a:r>
            <a:endParaRPr sz="6000"/>
          </a:p>
          <a:p>
            <a:pPr indent="0" lvl="0" marL="0" rtl="0" algn="l">
              <a:spcBef>
                <a:spcPts val="0"/>
              </a:spcBef>
              <a:spcAft>
                <a:spcPts val="0"/>
              </a:spcAft>
              <a:buClr>
                <a:schemeClr val="lt2"/>
              </a:buClr>
              <a:buSzPts val="7200"/>
              <a:buFont typeface="Century Gothic"/>
              <a:buNone/>
            </a:pPr>
            <a:r>
              <a:rPr lang="en-US" sz="3000"/>
              <a:t>See our portfolio and our list of a-la-carte services that you can choose from to transform your business</a:t>
            </a:r>
            <a:endParaRPr sz="3000"/>
          </a:p>
        </p:txBody>
      </p:sp>
      <p:sp>
        <p:nvSpPr>
          <p:cNvPr id="368" name="Google Shape;368;p50"/>
          <p:cNvSpPr txBox="1"/>
          <p:nvPr>
            <p:ph idx="1" type="subTitle"/>
          </p:nvPr>
        </p:nvSpPr>
        <p:spPr>
          <a:xfrm>
            <a:off x="773950" y="5005975"/>
            <a:ext cx="10925400" cy="1402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600"/>
              <a:buNone/>
            </a:pPr>
            <a:r>
              <a:rPr lang="en-US" sz="2800"/>
              <a:t>OsaTennis360 Consulting, LLC</a:t>
            </a:r>
            <a:endParaRPr sz="2800"/>
          </a:p>
          <a:p>
            <a:pPr indent="0" lvl="0" marL="0" rtl="0" algn="l">
              <a:lnSpc>
                <a:spcPct val="115000"/>
              </a:lnSpc>
              <a:spcBef>
                <a:spcPts val="0"/>
              </a:spcBef>
              <a:spcAft>
                <a:spcPts val="0"/>
              </a:spcAft>
              <a:buSzPts val="1600"/>
              <a:buNone/>
            </a:pPr>
            <a:r>
              <a:rPr i="1" lang="en-US" sz="2400"/>
              <a:t>“Tennis business made better”</a:t>
            </a:r>
            <a:endParaRPr i="1" sz="2400"/>
          </a:p>
          <a:p>
            <a:pPr indent="0" lvl="0" marL="0" rtl="0" algn="l">
              <a:lnSpc>
                <a:spcPct val="115000"/>
              </a:lnSpc>
              <a:spcBef>
                <a:spcPts val="0"/>
              </a:spcBef>
              <a:spcAft>
                <a:spcPts val="0"/>
              </a:spcAft>
              <a:buSzPts val="1600"/>
              <a:buNone/>
            </a:pPr>
            <a:r>
              <a:rPr lang="en-US" sz="2400"/>
              <a:t>(818) 914 - 8403 ~ </a:t>
            </a:r>
            <a:r>
              <a:rPr lang="en-US" sz="2400" u="sng">
                <a:solidFill>
                  <a:schemeClr val="hlink"/>
                </a:solidFill>
                <a:hlinkClick r:id="rId3"/>
              </a:rPr>
              <a:t>ramon@ramonosatennis.com</a:t>
            </a:r>
            <a:r>
              <a:rPr lang="en-US" sz="2400"/>
              <a:t>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400"/>
              <a:buFont typeface="Century Gothic"/>
              <a:buNone/>
            </a:pPr>
            <a:r>
              <a:rPr lang="en-US" sz="4400"/>
              <a:t>SERVICES</a:t>
            </a:r>
            <a:endParaRPr sz="4400"/>
          </a:p>
          <a:p>
            <a:pPr indent="0" lvl="0" marL="0" rtl="0" algn="l">
              <a:spcBef>
                <a:spcPts val="0"/>
              </a:spcBef>
              <a:spcAft>
                <a:spcPts val="0"/>
              </a:spcAft>
              <a:buClr>
                <a:schemeClr val="lt2"/>
              </a:buClr>
              <a:buSzPts val="4400"/>
              <a:buFont typeface="Century Gothic"/>
              <a:buNone/>
            </a:pPr>
            <a:r>
              <a:rPr lang="en-US" sz="4400"/>
              <a:t>OVERVIEW</a:t>
            </a:r>
            <a:endParaRPr/>
          </a:p>
        </p:txBody>
      </p:sp>
      <p:sp>
        <p:nvSpPr>
          <p:cNvPr id="374" name="Google Shape;374;p51"/>
          <p:cNvSpPr txBox="1"/>
          <p:nvPr>
            <p:ph idx="1" type="body"/>
          </p:nvPr>
        </p:nvSpPr>
        <p:spPr>
          <a:xfrm>
            <a:off x="1103325" y="1900525"/>
            <a:ext cx="4614300" cy="4195500"/>
          </a:xfrm>
          <a:prstGeom prst="rect">
            <a:avLst/>
          </a:prstGeom>
          <a:noFill/>
          <a:ln>
            <a:noFill/>
          </a:ln>
        </p:spPr>
        <p:txBody>
          <a:bodyPr anchorCtr="0" anchor="t" bIns="45700" lIns="91425" spcFirstLastPara="1" rIns="91425" wrap="square" tIns="45700">
            <a:noAutofit/>
          </a:bodyPr>
          <a:lstStyle/>
          <a:p>
            <a:pPr indent="-403860" lvl="0" marL="342900" rtl="0" algn="l">
              <a:spcBef>
                <a:spcPts val="0"/>
              </a:spcBef>
              <a:spcAft>
                <a:spcPts val="0"/>
              </a:spcAft>
              <a:buSzPts val="2400"/>
              <a:buChar char="►"/>
            </a:pPr>
            <a:r>
              <a:rPr lang="en-US" sz="2400"/>
              <a:t>Responsive </a:t>
            </a:r>
            <a:r>
              <a:rPr lang="en-US" sz="2400"/>
              <a:t>Web Design, Development, &amp; Management</a:t>
            </a:r>
            <a:endParaRPr sz="2400"/>
          </a:p>
          <a:p>
            <a:pPr indent="-403860" lvl="0" marL="342900" rtl="0" algn="l">
              <a:spcBef>
                <a:spcPts val="1000"/>
              </a:spcBef>
              <a:spcAft>
                <a:spcPts val="0"/>
              </a:spcAft>
              <a:buSzPts val="2400"/>
              <a:buChar char="►"/>
            </a:pPr>
            <a:r>
              <a:rPr lang="en-US" sz="2400"/>
              <a:t>Social Media Marketing</a:t>
            </a:r>
            <a:endParaRPr sz="2400"/>
          </a:p>
          <a:p>
            <a:pPr indent="-373380" lvl="0" marL="342900" rtl="0" algn="l">
              <a:spcBef>
                <a:spcPts val="1000"/>
              </a:spcBef>
              <a:spcAft>
                <a:spcPts val="0"/>
              </a:spcAft>
              <a:buSzPts val="2400"/>
              <a:buChar char="►"/>
            </a:pPr>
            <a:r>
              <a:rPr lang="en-US" sz="2400"/>
              <a:t>Photography, Videography &amp; Post-Production</a:t>
            </a:r>
            <a:endParaRPr sz="2400"/>
          </a:p>
          <a:p>
            <a:pPr indent="-373380" lvl="0" marL="342900" rtl="0" algn="l">
              <a:spcBef>
                <a:spcPts val="1000"/>
              </a:spcBef>
              <a:spcAft>
                <a:spcPts val="0"/>
              </a:spcAft>
              <a:buSzPts val="2400"/>
              <a:buChar char="►"/>
            </a:pPr>
            <a:r>
              <a:rPr lang="en-US" sz="2400"/>
              <a:t>Google AdWords, Social Media, and other </a:t>
            </a:r>
            <a:r>
              <a:rPr lang="en-US" sz="2400"/>
              <a:t>Pay-Per-Click Advertising</a:t>
            </a:r>
            <a:endParaRPr sz="2400"/>
          </a:p>
          <a:p>
            <a:pPr indent="-373380" lvl="0" marL="342900" rtl="0" algn="l">
              <a:spcBef>
                <a:spcPts val="1000"/>
              </a:spcBef>
              <a:spcAft>
                <a:spcPts val="0"/>
              </a:spcAft>
              <a:buSzPts val="2400"/>
              <a:buChar char="►"/>
            </a:pPr>
            <a:r>
              <a:rPr lang="en-US" sz="2400"/>
              <a:t>Branding &amp; Graphic Design</a:t>
            </a:r>
            <a:endParaRPr sz="2400"/>
          </a:p>
          <a:p>
            <a:pPr indent="-373380" lvl="0" marL="342900" rtl="0" algn="l">
              <a:spcBef>
                <a:spcPts val="1000"/>
              </a:spcBef>
              <a:spcAft>
                <a:spcPts val="0"/>
              </a:spcAft>
              <a:buSzPts val="2400"/>
              <a:buChar char="►"/>
            </a:pPr>
            <a:r>
              <a:rPr lang="en-US" sz="2400"/>
              <a:t>Cloud Hosting, Backup &amp; IT</a:t>
            </a:r>
            <a:endParaRPr sz="2400"/>
          </a:p>
        </p:txBody>
      </p:sp>
      <p:sp>
        <p:nvSpPr>
          <p:cNvPr id="375" name="Google Shape;375;p51"/>
          <p:cNvSpPr txBox="1"/>
          <p:nvPr/>
        </p:nvSpPr>
        <p:spPr>
          <a:xfrm>
            <a:off x="5900500" y="1824325"/>
            <a:ext cx="6135600" cy="4195500"/>
          </a:xfrm>
          <a:prstGeom prst="rect">
            <a:avLst/>
          </a:prstGeom>
          <a:noFill/>
          <a:ln>
            <a:noFill/>
          </a:ln>
        </p:spPr>
        <p:txBody>
          <a:bodyPr anchorCtr="0" anchor="t" bIns="45700" lIns="91425" spcFirstLastPara="1" rIns="91425" wrap="square" tIns="45700">
            <a:noAutofit/>
          </a:bodyPr>
          <a:lstStyle/>
          <a:p>
            <a:pPr indent="-381000" lvl="0" marL="342900" rtl="0" algn="l">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Email/ Newsletter Management</a:t>
            </a:r>
            <a:endParaRPr sz="2400"/>
          </a:p>
          <a:p>
            <a:pPr indent="-381000" lvl="0" marL="342900" rtl="0" algn="l">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E-Commerce Platform Design</a:t>
            </a:r>
            <a:endParaRPr sz="2400">
              <a:solidFill>
                <a:schemeClr val="lt1"/>
              </a:solidFill>
              <a:latin typeface="Century Gothic"/>
              <a:ea typeface="Century Gothic"/>
              <a:cs typeface="Century Gothic"/>
              <a:sym typeface="Century Gothic"/>
            </a:endParaRPr>
          </a:p>
          <a:p>
            <a:pPr indent="-381000" lvl="0" marL="342900" rtl="0" algn="l">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Search Engine Optimization (SEO)</a:t>
            </a:r>
            <a:endParaRPr sz="2400">
              <a:solidFill>
                <a:schemeClr val="lt1"/>
              </a:solidFill>
              <a:latin typeface="Century Gothic"/>
              <a:ea typeface="Century Gothic"/>
              <a:cs typeface="Century Gothic"/>
              <a:sym typeface="Century Gothic"/>
            </a:endParaRPr>
          </a:p>
          <a:p>
            <a:pPr indent="-381000" lvl="0" marL="342900" rtl="0" algn="l">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Payment Gateway Integration</a:t>
            </a:r>
            <a:endParaRPr sz="2400">
              <a:solidFill>
                <a:schemeClr val="lt1"/>
              </a:solidFill>
              <a:latin typeface="Century Gothic"/>
              <a:ea typeface="Century Gothic"/>
              <a:cs typeface="Century Gothic"/>
              <a:sym typeface="Century Gothic"/>
            </a:endParaRPr>
          </a:p>
          <a:p>
            <a:pPr indent="-381000" lvl="0" marL="342900" rtl="0" algn="l">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Content Creation &amp; Copywriting</a:t>
            </a:r>
            <a:endParaRPr sz="2400">
              <a:solidFill>
                <a:schemeClr val="lt1"/>
              </a:solidFill>
              <a:latin typeface="Century Gothic"/>
              <a:ea typeface="Century Gothic"/>
              <a:cs typeface="Century Gothic"/>
              <a:sym typeface="Century Gothic"/>
            </a:endParaRPr>
          </a:p>
          <a:p>
            <a:pPr indent="-373380" lvl="0" marL="342900" marR="0" rtl="0" algn="l">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Print Design &amp; Marketing Material</a:t>
            </a:r>
            <a:endParaRPr sz="2400"/>
          </a:p>
          <a:p>
            <a:pPr indent="-381000" lvl="0" marL="342900" rtl="0" algn="l">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Competitor/ Market Research &amp; Analysis</a:t>
            </a:r>
            <a:endParaRPr sz="2400"/>
          </a:p>
          <a:p>
            <a:pPr indent="-373380" lvl="0" marL="342900" marR="0" rtl="0" algn="l">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Monthly Social, Web, &amp; Sales Reports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646111" y="452718"/>
            <a:ext cx="94047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400"/>
              <a:buFont typeface="Century Gothic"/>
              <a:buNone/>
            </a:pPr>
            <a:r>
              <a:rPr lang="en-US" sz="4400"/>
              <a:t>SERVICES</a:t>
            </a:r>
            <a:endParaRPr sz="4400"/>
          </a:p>
          <a:p>
            <a:pPr indent="0" lvl="0" marL="0" rtl="0" algn="l">
              <a:spcBef>
                <a:spcPts val="0"/>
              </a:spcBef>
              <a:spcAft>
                <a:spcPts val="0"/>
              </a:spcAft>
              <a:buClr>
                <a:schemeClr val="lt2"/>
              </a:buClr>
              <a:buSzPts val="4400"/>
              <a:buFont typeface="Century Gothic"/>
              <a:buNone/>
            </a:pPr>
            <a:r>
              <a:rPr lang="en-US" sz="4400"/>
              <a:t>OVERVIEW</a:t>
            </a:r>
            <a:endParaRPr/>
          </a:p>
        </p:txBody>
      </p:sp>
      <p:sp>
        <p:nvSpPr>
          <p:cNvPr id="381" name="Google Shape;381;p52"/>
          <p:cNvSpPr txBox="1"/>
          <p:nvPr>
            <p:ph idx="1" type="body"/>
          </p:nvPr>
        </p:nvSpPr>
        <p:spPr>
          <a:xfrm>
            <a:off x="1103325" y="1900525"/>
            <a:ext cx="4614300" cy="4195500"/>
          </a:xfrm>
          <a:prstGeom prst="rect">
            <a:avLst/>
          </a:prstGeom>
          <a:noFill/>
          <a:ln>
            <a:noFill/>
          </a:ln>
        </p:spPr>
        <p:txBody>
          <a:bodyPr anchorCtr="0" anchor="t" bIns="45700" lIns="91425" spcFirstLastPara="1" rIns="91425" wrap="square" tIns="45700">
            <a:noAutofit/>
          </a:bodyPr>
          <a:lstStyle/>
          <a:p>
            <a:pPr indent="-403860" lvl="0" marL="342900" rtl="0" algn="l">
              <a:spcBef>
                <a:spcPts val="0"/>
              </a:spcBef>
              <a:spcAft>
                <a:spcPts val="0"/>
              </a:spcAft>
              <a:buSzPts val="2400"/>
              <a:buChar char="►"/>
            </a:pPr>
            <a:r>
              <a:rPr lang="en-US" sz="2400"/>
              <a:t>DRONE FOR VIDEO PRODUCTION</a:t>
            </a:r>
            <a:endParaRPr sz="2400"/>
          </a:p>
          <a:p>
            <a:pPr indent="-321310" lvl="1" marL="742950" rtl="0" algn="l">
              <a:spcBef>
                <a:spcPts val="0"/>
              </a:spcBef>
              <a:spcAft>
                <a:spcPts val="0"/>
              </a:spcAft>
              <a:buSzPts val="2000"/>
              <a:buChar char="►"/>
            </a:pPr>
            <a:r>
              <a:rPr lang="en-US" sz="2000"/>
              <a:t>Done footage draws prestige to your site or product with beautiful eye catching drone footage, perfect for location based businesses and real estate.</a:t>
            </a:r>
            <a:endParaRPr sz="2000"/>
          </a:p>
          <a:p>
            <a:pPr indent="-264160" lvl="2" marL="1143000" rtl="0" algn="l">
              <a:spcBef>
                <a:spcPts val="0"/>
              </a:spcBef>
              <a:spcAft>
                <a:spcPts val="0"/>
              </a:spcAft>
              <a:buSzPts val="2000"/>
              <a:buChar char="►"/>
            </a:pPr>
            <a:r>
              <a:rPr lang="en-US" sz="2000"/>
              <a:t>Production – one location, production gear, permits and insurance</a:t>
            </a:r>
            <a:endParaRPr sz="2000"/>
          </a:p>
          <a:p>
            <a:pPr indent="-264160" lvl="2" marL="1143000" rtl="0" algn="l">
              <a:spcBef>
                <a:spcPts val="0"/>
              </a:spcBef>
              <a:spcAft>
                <a:spcPts val="0"/>
              </a:spcAft>
              <a:buSzPts val="2000"/>
              <a:buChar char="►"/>
            </a:pPr>
            <a:r>
              <a:rPr lang="en-US" sz="2000"/>
              <a:t>Post production – editing and logo graphics</a:t>
            </a:r>
            <a:endParaRPr sz="2000"/>
          </a:p>
        </p:txBody>
      </p:sp>
      <p:sp>
        <p:nvSpPr>
          <p:cNvPr id="382" name="Google Shape;382;p52"/>
          <p:cNvSpPr txBox="1"/>
          <p:nvPr/>
        </p:nvSpPr>
        <p:spPr>
          <a:xfrm>
            <a:off x="5900500" y="1824325"/>
            <a:ext cx="6135600" cy="4453500"/>
          </a:xfrm>
          <a:prstGeom prst="rect">
            <a:avLst/>
          </a:prstGeom>
          <a:noFill/>
          <a:ln>
            <a:noFill/>
          </a:ln>
        </p:spPr>
        <p:txBody>
          <a:bodyPr anchorCtr="0" anchor="t" bIns="45700" lIns="91425" spcFirstLastPara="1" rIns="91425" wrap="square" tIns="45700">
            <a:noAutofit/>
          </a:bodyPr>
          <a:lstStyle/>
          <a:p>
            <a:pPr indent="-381000" lvl="0" marL="342900" marR="0" rtl="0" algn="l">
              <a:lnSpc>
                <a:spcPct val="100000"/>
              </a:lnSpc>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Virtual Reality</a:t>
            </a:r>
            <a:endParaRPr sz="2400">
              <a:solidFill>
                <a:schemeClr val="lt1"/>
              </a:solidFill>
              <a:latin typeface="Century Gothic"/>
              <a:ea typeface="Century Gothic"/>
              <a:cs typeface="Century Gothic"/>
              <a:sym typeface="Century Gothic"/>
            </a:endParaRPr>
          </a:p>
          <a:p>
            <a:pPr indent="-355600" lvl="1" marL="914400" marR="0" rtl="0" algn="l">
              <a:lnSpc>
                <a:spcPct val="100000"/>
              </a:lnSpc>
              <a:spcBef>
                <a:spcPts val="1000"/>
              </a:spcBef>
              <a:spcAft>
                <a:spcPts val="0"/>
              </a:spcAft>
              <a:buClr>
                <a:srgbClr val="86D1D8"/>
              </a:buClr>
              <a:buSzPts val="2000"/>
              <a:buFont typeface="Noto Sans Symbols"/>
              <a:buChar char="○"/>
            </a:pPr>
            <a:r>
              <a:rPr lang="en-US" sz="2000">
                <a:solidFill>
                  <a:schemeClr val="lt1"/>
                </a:solidFill>
                <a:latin typeface="Century Gothic"/>
                <a:ea typeface="Century Gothic"/>
                <a:cs typeface="Century Gothic"/>
                <a:sym typeface="Century Gothic"/>
              </a:rPr>
              <a:t>Let your clients be immersed in your world with the latest VR technology bringing your product to life. The sheer intensity of VR creates an experience unlike any other form of media. Create something your clients will remember.</a:t>
            </a:r>
            <a:endParaRPr sz="2000">
              <a:solidFill>
                <a:schemeClr val="lt1"/>
              </a:solidFill>
              <a:latin typeface="Century Gothic"/>
              <a:ea typeface="Century Gothic"/>
              <a:cs typeface="Century Gothic"/>
              <a:sym typeface="Century Gothic"/>
            </a:endParaRPr>
          </a:p>
          <a:p>
            <a:pPr indent="-355600" lvl="1" marL="914400" marR="0" rtl="0" algn="l">
              <a:lnSpc>
                <a:spcPct val="100000"/>
              </a:lnSpc>
              <a:spcBef>
                <a:spcPts val="1000"/>
              </a:spcBef>
              <a:spcAft>
                <a:spcPts val="0"/>
              </a:spcAft>
              <a:buClr>
                <a:srgbClr val="86D1D8"/>
              </a:buClr>
              <a:buSzPts val="2000"/>
              <a:buFont typeface="Noto Sans Symbols"/>
              <a:buChar char="○"/>
            </a:pPr>
            <a:r>
              <a:rPr lang="en-US" sz="2000">
                <a:solidFill>
                  <a:schemeClr val="lt1"/>
                </a:solidFill>
                <a:latin typeface="Century Gothic"/>
                <a:ea typeface="Century Gothic"/>
                <a:cs typeface="Century Gothic"/>
                <a:sym typeface="Century Gothic"/>
              </a:rPr>
              <a:t>VR video</a:t>
            </a:r>
            <a:endParaRPr sz="2000">
              <a:solidFill>
                <a:schemeClr val="lt1"/>
              </a:solidFill>
              <a:latin typeface="Century Gothic"/>
              <a:ea typeface="Century Gothic"/>
              <a:cs typeface="Century Gothic"/>
              <a:sym typeface="Century Gothic"/>
            </a:endParaRPr>
          </a:p>
          <a:p>
            <a:pPr indent="-355600" lvl="1" marL="914400" marR="0" rtl="0" algn="l">
              <a:lnSpc>
                <a:spcPct val="100000"/>
              </a:lnSpc>
              <a:spcBef>
                <a:spcPts val="1000"/>
              </a:spcBef>
              <a:spcAft>
                <a:spcPts val="0"/>
              </a:spcAft>
              <a:buClr>
                <a:srgbClr val="86D1D8"/>
              </a:buClr>
              <a:buSzPts val="2000"/>
              <a:buFont typeface="Noto Sans Symbols"/>
              <a:buChar char="○"/>
            </a:pPr>
            <a:r>
              <a:rPr lang="en-US" sz="2000">
                <a:solidFill>
                  <a:schemeClr val="lt1"/>
                </a:solidFill>
                <a:latin typeface="Century Gothic"/>
                <a:ea typeface="Century Gothic"/>
                <a:cs typeface="Century Gothic"/>
                <a:sym typeface="Century Gothic"/>
              </a:rPr>
              <a:t>360 video</a:t>
            </a:r>
            <a:endParaRPr sz="2000">
              <a:solidFill>
                <a:schemeClr val="lt1"/>
              </a:solidFill>
              <a:latin typeface="Century Gothic"/>
              <a:ea typeface="Century Gothic"/>
              <a:cs typeface="Century Gothic"/>
              <a:sym typeface="Century Gothic"/>
            </a:endParaRPr>
          </a:p>
          <a:p>
            <a:pPr indent="-355600" lvl="1" marL="914400" marR="0" rtl="0" algn="l">
              <a:lnSpc>
                <a:spcPct val="100000"/>
              </a:lnSpc>
              <a:spcBef>
                <a:spcPts val="1000"/>
              </a:spcBef>
              <a:spcAft>
                <a:spcPts val="0"/>
              </a:spcAft>
              <a:buClr>
                <a:srgbClr val="86D1D8"/>
              </a:buClr>
              <a:buSzPts val="2000"/>
              <a:buFont typeface="Noto Sans Symbols"/>
              <a:buChar char="○"/>
            </a:pPr>
            <a:r>
              <a:rPr lang="en-US" sz="2000">
                <a:solidFill>
                  <a:schemeClr val="lt1"/>
                </a:solidFill>
                <a:latin typeface="Century Gothic"/>
                <a:ea typeface="Century Gothic"/>
                <a:cs typeface="Century Gothic"/>
                <a:sym typeface="Century Gothic"/>
              </a:rPr>
              <a:t>360 image</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type="title"/>
          </p:nvPr>
        </p:nvSpPr>
        <p:spPr>
          <a:xfrm>
            <a:off x="646111" y="452718"/>
            <a:ext cx="103395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Intent Based Branding Through Specialized Videography Services</a:t>
            </a:r>
            <a:endParaRPr i="1" sz="4400">
              <a:solidFill>
                <a:schemeClr val="accent3"/>
              </a:solidFill>
            </a:endParaRPr>
          </a:p>
        </p:txBody>
      </p:sp>
      <p:sp>
        <p:nvSpPr>
          <p:cNvPr id="388" name="Google Shape;388;p53"/>
          <p:cNvSpPr txBox="1"/>
          <p:nvPr>
            <p:ph idx="1" type="body"/>
          </p:nvPr>
        </p:nvSpPr>
        <p:spPr>
          <a:xfrm>
            <a:off x="1103300" y="2052925"/>
            <a:ext cx="5894700" cy="4967400"/>
          </a:xfrm>
          <a:prstGeom prst="rect">
            <a:avLst/>
          </a:prstGeom>
          <a:noFill/>
          <a:ln>
            <a:noFill/>
          </a:ln>
        </p:spPr>
        <p:txBody>
          <a:bodyPr anchorCtr="0" anchor="t" bIns="45700" lIns="91425" spcFirstLastPara="1" rIns="91425" wrap="square" tIns="45700">
            <a:noAutofit/>
          </a:bodyPr>
          <a:lstStyle/>
          <a:p>
            <a:pPr indent="-347980" lvl="0" marL="342900" marR="0" rtl="0" algn="l">
              <a:lnSpc>
                <a:spcPct val="100000"/>
              </a:lnSpc>
              <a:spcBef>
                <a:spcPts val="1000"/>
              </a:spcBef>
              <a:spcAft>
                <a:spcPts val="0"/>
              </a:spcAft>
              <a:buSzPts val="2000"/>
              <a:buChar char="►"/>
            </a:pPr>
            <a:r>
              <a:rPr lang="en-US"/>
              <a:t>Delivering valuable content that builds a powerful personal, professional brand while offering paid services without breaking the bond made with consumer.</a:t>
            </a:r>
            <a:endParaRPr/>
          </a:p>
          <a:p>
            <a:pPr indent="-321310" lvl="1" marL="742950" marR="0" rtl="0" algn="l">
              <a:lnSpc>
                <a:spcPct val="100000"/>
              </a:lnSpc>
              <a:spcBef>
                <a:spcPts val="1000"/>
              </a:spcBef>
              <a:spcAft>
                <a:spcPts val="0"/>
              </a:spcAft>
              <a:buSzPts val="2000"/>
              <a:buChar char="►"/>
            </a:pPr>
            <a:r>
              <a:rPr lang="en-US" sz="2000"/>
              <a:t>Portfolio includes:</a:t>
            </a:r>
            <a:endParaRPr sz="2000"/>
          </a:p>
          <a:p>
            <a:pPr indent="-264160" lvl="2" marL="1143000" rtl="0" algn="l">
              <a:spcBef>
                <a:spcPts val="1000"/>
              </a:spcBef>
              <a:spcAft>
                <a:spcPts val="0"/>
              </a:spcAft>
              <a:buSzPts val="2000"/>
              <a:buChar char="►"/>
            </a:pPr>
            <a:r>
              <a:rPr lang="en-US" sz="2000" u="sng">
                <a:solidFill>
                  <a:schemeClr val="hlink"/>
                </a:solidFill>
                <a:hlinkClick r:id="rId3"/>
              </a:rPr>
              <a:t>Performanceplustennis.com</a:t>
            </a:r>
            <a:endParaRPr sz="2000"/>
          </a:p>
          <a:p>
            <a:pPr indent="-264160" lvl="2" marL="1143000" rtl="0" algn="l">
              <a:spcBef>
                <a:spcPts val="1000"/>
              </a:spcBef>
              <a:spcAft>
                <a:spcPts val="0"/>
              </a:spcAft>
              <a:buSzPts val="2000"/>
              <a:buChar char="►"/>
            </a:pPr>
            <a:r>
              <a:rPr lang="en-US" sz="2000" u="sng">
                <a:solidFill>
                  <a:schemeClr val="hlink"/>
                </a:solidFill>
                <a:hlinkClick r:id="rId4"/>
              </a:rPr>
              <a:t>Fundamental Tennis Youtube Channel: </a:t>
            </a:r>
            <a:endParaRPr sz="2000"/>
          </a:p>
          <a:p>
            <a:pPr indent="-264160" lvl="2" marL="1143000" marR="0" rtl="0" algn="l">
              <a:lnSpc>
                <a:spcPct val="100000"/>
              </a:lnSpc>
              <a:spcBef>
                <a:spcPts val="1000"/>
              </a:spcBef>
              <a:spcAft>
                <a:spcPts val="0"/>
              </a:spcAft>
              <a:buSzPts val="2000"/>
              <a:buChar char="►"/>
            </a:pPr>
            <a:r>
              <a:rPr lang="en-US" sz="2000" u="sng">
                <a:solidFill>
                  <a:schemeClr val="hlink"/>
                </a:solidFill>
                <a:hlinkClick r:id="rId5"/>
              </a:rPr>
              <a:t>Osatennis360 Youtube Channel</a:t>
            </a:r>
            <a:endParaRPr sz="2000"/>
          </a:p>
          <a:p>
            <a:pPr indent="-264160" lvl="2" marL="1143000" rtl="0" algn="l">
              <a:spcBef>
                <a:spcPts val="1000"/>
              </a:spcBef>
              <a:spcAft>
                <a:spcPts val="0"/>
              </a:spcAft>
              <a:buSzPts val="2000"/>
              <a:buChar char="►"/>
            </a:pPr>
            <a:r>
              <a:rPr lang="en-US" sz="2000" u="sng">
                <a:solidFill>
                  <a:schemeClr val="hlink"/>
                </a:solidFill>
                <a:hlinkClick r:id="rId6"/>
              </a:rPr>
              <a:t>www.artofwinningtennis.com</a:t>
            </a:r>
            <a:endParaRPr sz="2000"/>
          </a:p>
          <a:p>
            <a:pPr indent="0" lvl="0" marL="1143000" rtl="0" algn="l">
              <a:spcBef>
                <a:spcPts val="1000"/>
              </a:spcBef>
              <a:spcAft>
                <a:spcPts val="0"/>
              </a:spcAft>
              <a:buNone/>
            </a:pPr>
            <a:r>
              <a:t/>
            </a:r>
            <a:endParaRPr sz="2000"/>
          </a:p>
        </p:txBody>
      </p:sp>
      <p:pic>
        <p:nvPicPr>
          <p:cNvPr id="389" name="Google Shape;389;p53"/>
          <p:cNvPicPr preferRelativeResize="0"/>
          <p:nvPr/>
        </p:nvPicPr>
        <p:blipFill rotWithShape="1">
          <a:blip r:embed="rId7">
            <a:alphaModFix/>
          </a:blip>
          <a:srcRect b="2505" l="3430" r="6779" t="0"/>
          <a:stretch/>
        </p:blipFill>
        <p:spPr>
          <a:xfrm>
            <a:off x="7324375" y="2731275"/>
            <a:ext cx="4557826" cy="3161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txBox="1"/>
          <p:nvPr>
            <p:ph type="title"/>
          </p:nvPr>
        </p:nvSpPr>
        <p:spPr>
          <a:xfrm>
            <a:off x="646111" y="452718"/>
            <a:ext cx="103395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RESPONSIVE WEB DESIGN, DEVELOPMENT, &amp; MANAGEMENT</a:t>
            </a:r>
            <a:endParaRPr i="1" sz="4400">
              <a:solidFill>
                <a:schemeClr val="accent3"/>
              </a:solidFill>
            </a:endParaRPr>
          </a:p>
        </p:txBody>
      </p:sp>
      <p:sp>
        <p:nvSpPr>
          <p:cNvPr id="395" name="Google Shape;395;p54"/>
          <p:cNvSpPr txBox="1"/>
          <p:nvPr>
            <p:ph idx="1" type="body"/>
          </p:nvPr>
        </p:nvSpPr>
        <p:spPr>
          <a:xfrm>
            <a:off x="1103300" y="2052925"/>
            <a:ext cx="5894700" cy="4967400"/>
          </a:xfrm>
          <a:prstGeom prst="rect">
            <a:avLst/>
          </a:prstGeom>
          <a:noFill/>
          <a:ln>
            <a:noFill/>
          </a:ln>
        </p:spPr>
        <p:txBody>
          <a:bodyPr anchorCtr="0" anchor="t" bIns="45700" lIns="91425" spcFirstLastPara="1" rIns="91425" wrap="square" tIns="45700">
            <a:noAutofit/>
          </a:bodyPr>
          <a:lstStyle/>
          <a:p>
            <a:pPr indent="-347980" lvl="0" marL="342900" marR="0" rtl="0" algn="l">
              <a:lnSpc>
                <a:spcPct val="100000"/>
              </a:lnSpc>
              <a:spcBef>
                <a:spcPts val="1000"/>
              </a:spcBef>
              <a:spcAft>
                <a:spcPts val="0"/>
              </a:spcAft>
              <a:buSzPts val="2000"/>
              <a:buChar char="►"/>
            </a:pPr>
            <a:r>
              <a:rPr lang="en-US"/>
              <a:t>Responsive website design is preferred by search engines as it is highly user friendly, and has the same URL and the same content whether the user visits the website from mobile, desktop or a tablet.</a:t>
            </a:r>
            <a:endParaRPr/>
          </a:p>
          <a:p>
            <a:pPr indent="-321310" lvl="1" marL="742950" marR="0" rtl="0" algn="l">
              <a:lnSpc>
                <a:spcPct val="100000"/>
              </a:lnSpc>
              <a:spcBef>
                <a:spcPts val="1000"/>
              </a:spcBef>
              <a:spcAft>
                <a:spcPts val="0"/>
              </a:spcAft>
              <a:buSzPts val="2000"/>
              <a:buChar char="►"/>
            </a:pPr>
            <a:r>
              <a:rPr lang="en-US" sz="2000"/>
              <a:t>Portfolio includes:</a:t>
            </a:r>
            <a:endParaRPr sz="2000"/>
          </a:p>
          <a:p>
            <a:pPr indent="-264160" lvl="2" marL="1143000" rtl="0" algn="l">
              <a:spcBef>
                <a:spcPts val="1000"/>
              </a:spcBef>
              <a:spcAft>
                <a:spcPts val="0"/>
              </a:spcAft>
              <a:buSzPts val="2000"/>
              <a:buChar char="►"/>
            </a:pPr>
            <a:r>
              <a:rPr lang="en-US" sz="2000" u="sng">
                <a:solidFill>
                  <a:schemeClr val="hlink"/>
                </a:solidFill>
                <a:hlinkClick r:id="rId3"/>
              </a:rPr>
              <a:t>ArtofWinningTennis.com</a:t>
            </a:r>
            <a:endParaRPr sz="2000"/>
          </a:p>
          <a:p>
            <a:pPr indent="-264160" lvl="2" marL="1143000" rtl="0" algn="l">
              <a:spcBef>
                <a:spcPts val="1000"/>
              </a:spcBef>
              <a:spcAft>
                <a:spcPts val="0"/>
              </a:spcAft>
              <a:buSzPts val="2000"/>
              <a:buChar char="►"/>
            </a:pPr>
            <a:r>
              <a:rPr lang="en-US" sz="2000" u="sng">
                <a:solidFill>
                  <a:schemeClr val="hlink"/>
                </a:solidFill>
                <a:hlinkClick r:id="rId4"/>
              </a:rPr>
              <a:t>TennisCoachAcademy.net</a:t>
            </a:r>
            <a:endParaRPr sz="2000"/>
          </a:p>
          <a:p>
            <a:pPr indent="-264160" lvl="2" marL="1143000" marR="0" rtl="0" algn="l">
              <a:lnSpc>
                <a:spcPct val="100000"/>
              </a:lnSpc>
              <a:spcBef>
                <a:spcPts val="1000"/>
              </a:spcBef>
              <a:spcAft>
                <a:spcPts val="0"/>
              </a:spcAft>
              <a:buSzPts val="2000"/>
              <a:buChar char="►"/>
            </a:pPr>
            <a:r>
              <a:rPr lang="en-US" sz="2000" u="sng">
                <a:solidFill>
                  <a:schemeClr val="hlink"/>
                </a:solidFill>
                <a:hlinkClick r:id="rId5"/>
              </a:rPr>
              <a:t>SheilaE.com</a:t>
            </a:r>
            <a:r>
              <a:rPr lang="en-US" sz="2000"/>
              <a:t> </a:t>
            </a:r>
            <a:endParaRPr sz="2000"/>
          </a:p>
          <a:p>
            <a:pPr indent="-264160" lvl="2" marL="1143000" rtl="0" algn="l">
              <a:spcBef>
                <a:spcPts val="1000"/>
              </a:spcBef>
              <a:spcAft>
                <a:spcPts val="0"/>
              </a:spcAft>
              <a:buSzPts val="2000"/>
              <a:buChar char="►"/>
            </a:pPr>
            <a:r>
              <a:rPr lang="en-US" sz="2000" u="sng">
                <a:solidFill>
                  <a:schemeClr val="hlink"/>
                </a:solidFill>
                <a:hlinkClick r:id="rId6"/>
              </a:rPr>
              <a:t>TennisLoversForCharity.com</a:t>
            </a:r>
            <a:r>
              <a:rPr lang="en-US" sz="2000"/>
              <a:t> </a:t>
            </a:r>
            <a:endParaRPr sz="2000"/>
          </a:p>
          <a:p>
            <a:pPr indent="-264160" lvl="2" marL="1143000" rtl="0" algn="l">
              <a:spcBef>
                <a:spcPts val="1000"/>
              </a:spcBef>
              <a:spcAft>
                <a:spcPts val="0"/>
              </a:spcAft>
              <a:buSzPts val="2000"/>
              <a:buChar char="►"/>
            </a:pPr>
            <a:r>
              <a:rPr lang="en-US" sz="2000" u="sng">
                <a:solidFill>
                  <a:schemeClr val="hlink"/>
                </a:solidFill>
                <a:hlinkClick r:id="rId7"/>
              </a:rPr>
              <a:t>SheilaKelley.com</a:t>
            </a:r>
            <a:endParaRPr sz="2000"/>
          </a:p>
        </p:txBody>
      </p:sp>
      <p:pic>
        <p:nvPicPr>
          <p:cNvPr id="396" name="Google Shape;396;p54"/>
          <p:cNvPicPr preferRelativeResize="0"/>
          <p:nvPr/>
        </p:nvPicPr>
        <p:blipFill rotWithShape="1">
          <a:blip r:embed="rId8">
            <a:alphaModFix/>
          </a:blip>
          <a:srcRect b="2505" l="3430" r="6779" t="0"/>
          <a:stretch/>
        </p:blipFill>
        <p:spPr>
          <a:xfrm>
            <a:off x="7324375" y="2731275"/>
            <a:ext cx="4557826" cy="3161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646111" y="452718"/>
            <a:ext cx="10339500" cy="140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600"/>
              <a:buFont typeface="Century Gothic"/>
              <a:buNone/>
            </a:pPr>
            <a:r>
              <a:rPr lang="en-US" sz="4400"/>
              <a:t>RESPONSIVE WEB DESIGN, DEVELOPMENT, &amp; MANAGEMENT</a:t>
            </a:r>
            <a:endParaRPr i="1" sz="4400"/>
          </a:p>
        </p:txBody>
      </p:sp>
      <p:sp>
        <p:nvSpPr>
          <p:cNvPr id="402" name="Google Shape;402;p55"/>
          <p:cNvSpPr txBox="1"/>
          <p:nvPr>
            <p:ph idx="1" type="body"/>
          </p:nvPr>
        </p:nvSpPr>
        <p:spPr>
          <a:xfrm>
            <a:off x="1103300" y="2052925"/>
            <a:ext cx="6205800" cy="459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1000"/>
              </a:spcBef>
              <a:spcAft>
                <a:spcPts val="0"/>
              </a:spcAft>
              <a:buSzPts val="1920"/>
              <a:buChar char="►"/>
            </a:pPr>
            <a:r>
              <a:rPr lang="en-US" sz="2200"/>
              <a:t>Check spelling on the following pages:</a:t>
            </a:r>
            <a:endParaRPr sz="2200"/>
          </a:p>
          <a:p>
            <a:pPr indent="-334010" lvl="1" marL="742950" marR="0" rtl="0" algn="l">
              <a:lnSpc>
                <a:spcPct val="100000"/>
              </a:lnSpc>
              <a:spcBef>
                <a:spcPts val="1000"/>
              </a:spcBef>
              <a:spcAft>
                <a:spcPts val="0"/>
              </a:spcAft>
              <a:buSzPts val="2200"/>
              <a:buChar char="►"/>
            </a:pPr>
            <a:r>
              <a:rPr lang="en-US" sz="2200" u="sng">
                <a:solidFill>
                  <a:schemeClr val="hlink"/>
                </a:solidFill>
                <a:hlinkClick r:id="rId3"/>
              </a:rPr>
              <a:t>http://geps.org/visas-and-i-20s/</a:t>
            </a:r>
            <a:endParaRPr sz="2200"/>
          </a:p>
          <a:p>
            <a:pPr indent="-334010" lvl="1" marL="742950" marR="0" rtl="0" algn="l">
              <a:lnSpc>
                <a:spcPct val="100000"/>
              </a:lnSpc>
              <a:spcBef>
                <a:spcPts val="1000"/>
              </a:spcBef>
              <a:spcAft>
                <a:spcPts val="0"/>
              </a:spcAft>
              <a:buSzPts val="2200"/>
              <a:buChar char="►"/>
            </a:pPr>
            <a:r>
              <a:rPr lang="en-US" sz="2200" u="sng">
                <a:solidFill>
                  <a:schemeClr val="hlink"/>
                </a:solidFill>
                <a:hlinkClick r:id="rId4"/>
              </a:rPr>
              <a:t>http://geps.org/placement-services/</a:t>
            </a:r>
            <a:endParaRPr sz="2200"/>
          </a:p>
          <a:p>
            <a:pPr indent="-334010" lvl="1" marL="742950" marR="0" rtl="0" algn="l">
              <a:lnSpc>
                <a:spcPct val="100000"/>
              </a:lnSpc>
              <a:spcBef>
                <a:spcPts val="1000"/>
              </a:spcBef>
              <a:spcAft>
                <a:spcPts val="0"/>
              </a:spcAft>
              <a:buSzPts val="2200"/>
              <a:buChar char="►"/>
            </a:pPr>
            <a:r>
              <a:rPr lang="en-US" sz="2200" u="sng">
                <a:solidFill>
                  <a:schemeClr val="hlink"/>
                </a:solidFill>
                <a:hlinkClick r:id="rId5"/>
              </a:rPr>
              <a:t>http://geps.org/testing-services/</a:t>
            </a:r>
            <a:endParaRPr sz="2200"/>
          </a:p>
          <a:p>
            <a:pPr indent="-391160" lvl="0" marL="342900" marR="0" rtl="0" algn="l">
              <a:lnSpc>
                <a:spcPct val="100000"/>
              </a:lnSpc>
              <a:spcBef>
                <a:spcPts val="1000"/>
              </a:spcBef>
              <a:spcAft>
                <a:spcPts val="0"/>
              </a:spcAft>
              <a:buSzPts val="2200"/>
              <a:buChar char="►"/>
            </a:pPr>
            <a:r>
              <a:rPr lang="en-US" sz="2200"/>
              <a:t>Increase font on the following pages:</a:t>
            </a:r>
            <a:endParaRPr sz="2200"/>
          </a:p>
          <a:p>
            <a:pPr indent="-334010" lvl="1" marL="742950" marR="0" rtl="0" algn="l">
              <a:lnSpc>
                <a:spcPct val="100000"/>
              </a:lnSpc>
              <a:spcBef>
                <a:spcPts val="1000"/>
              </a:spcBef>
              <a:spcAft>
                <a:spcPts val="0"/>
              </a:spcAft>
              <a:buSzPts val="2200"/>
              <a:buChar char="►"/>
            </a:pPr>
            <a:r>
              <a:rPr lang="en-US" sz="2200" u="sng">
                <a:solidFill>
                  <a:schemeClr val="hlink"/>
                </a:solidFill>
                <a:hlinkClick r:id="rId6"/>
              </a:rPr>
              <a:t>http://geps.org/</a:t>
            </a:r>
            <a:endParaRPr sz="2200"/>
          </a:p>
          <a:p>
            <a:pPr indent="-334010" lvl="1" marL="742950" marR="0" rtl="0" algn="l">
              <a:lnSpc>
                <a:spcPct val="100000"/>
              </a:lnSpc>
              <a:spcBef>
                <a:spcPts val="1000"/>
              </a:spcBef>
              <a:spcAft>
                <a:spcPts val="0"/>
              </a:spcAft>
              <a:buSzPts val="2200"/>
              <a:buChar char="►"/>
            </a:pPr>
            <a:r>
              <a:rPr lang="en-US" sz="2200" u="sng">
                <a:solidFill>
                  <a:schemeClr val="hlink"/>
                </a:solidFill>
                <a:hlinkClick r:id="rId7"/>
              </a:rPr>
              <a:t>http://geps.org/summer-camp/</a:t>
            </a:r>
            <a:endParaRPr sz="2200"/>
          </a:p>
          <a:p>
            <a:pPr indent="0" lvl="0" marL="342900" marR="0" rtl="0" algn="l">
              <a:lnSpc>
                <a:spcPct val="100000"/>
              </a:lnSpc>
              <a:spcBef>
                <a:spcPts val="1000"/>
              </a:spcBef>
              <a:spcAft>
                <a:spcPts val="0"/>
              </a:spcAft>
              <a:buNone/>
            </a:pPr>
            <a:r>
              <a:t/>
            </a:r>
            <a:endParaRPr sz="2200"/>
          </a:p>
        </p:txBody>
      </p:sp>
      <p:pic>
        <p:nvPicPr>
          <p:cNvPr id="403" name="Google Shape;403;p55"/>
          <p:cNvPicPr preferRelativeResize="0"/>
          <p:nvPr/>
        </p:nvPicPr>
        <p:blipFill>
          <a:blip r:embed="rId8">
            <a:alphaModFix/>
          </a:blip>
          <a:stretch>
            <a:fillRect/>
          </a:stretch>
        </p:blipFill>
        <p:spPr>
          <a:xfrm>
            <a:off x="6998000" y="2731274"/>
            <a:ext cx="5075824" cy="32421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8"/>
          <p:cNvPicPr preferRelativeResize="0"/>
          <p:nvPr/>
        </p:nvPicPr>
        <p:blipFill rotWithShape="1">
          <a:blip r:embed="rId3">
            <a:alphaModFix/>
          </a:blip>
          <a:srcRect b="5548" l="3168" r="5515" t="23231"/>
          <a:stretch/>
        </p:blipFill>
        <p:spPr>
          <a:xfrm>
            <a:off x="585863" y="1434325"/>
            <a:ext cx="11020273" cy="4832500"/>
          </a:xfrm>
          <a:prstGeom prst="rect">
            <a:avLst/>
          </a:prstGeom>
          <a:noFill/>
          <a:ln>
            <a:noFill/>
          </a:ln>
        </p:spPr>
      </p:pic>
      <p:sp>
        <p:nvSpPr>
          <p:cNvPr id="293" name="Google Shape;293;p38"/>
          <p:cNvSpPr txBox="1"/>
          <p:nvPr>
            <p:ph idx="4294967295" type="title"/>
          </p:nvPr>
        </p:nvSpPr>
        <p:spPr>
          <a:xfrm>
            <a:off x="646100" y="452725"/>
            <a:ext cx="9781200" cy="1400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3600"/>
              <a:t>Proven Approach</a:t>
            </a:r>
            <a:r>
              <a:rPr lang="en-US" sz="3600"/>
              <a:t> to Tennis Instruction</a:t>
            </a:r>
            <a:endParaRPr sz="3600"/>
          </a:p>
          <a:p>
            <a:pPr indent="0" lvl="0" marL="0" rtl="0" algn="l">
              <a:spcBef>
                <a:spcPts val="0"/>
              </a:spcBef>
              <a:spcAft>
                <a:spcPts val="0"/>
              </a:spcAft>
              <a:buNone/>
            </a:pPr>
            <a:r>
              <a:t/>
            </a:r>
            <a:endParaRPr/>
          </a:p>
        </p:txBody>
      </p:sp>
      <p:sp>
        <p:nvSpPr>
          <p:cNvPr id="294" name="Google Shape;294;p38"/>
          <p:cNvSpPr txBox="1"/>
          <p:nvPr/>
        </p:nvSpPr>
        <p:spPr>
          <a:xfrm>
            <a:off x="0" y="6334850"/>
            <a:ext cx="12192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u="sng">
                <a:solidFill>
                  <a:schemeClr val="hlink"/>
                </a:solidFill>
                <a:hlinkClick r:id="rId4"/>
              </a:rPr>
              <a:t>https://www.pbitennis.com/instruction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6"/>
          <p:cNvSpPr txBox="1"/>
          <p:nvPr>
            <p:ph type="title"/>
          </p:nvPr>
        </p:nvSpPr>
        <p:spPr>
          <a:xfrm>
            <a:off x="646100" y="452725"/>
            <a:ext cx="92361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CONTENT MANAGEMENT SYSTEM (CMS) INTEGRATION</a:t>
            </a:r>
            <a:endParaRPr i="1" sz="4400">
              <a:solidFill>
                <a:schemeClr val="accent3"/>
              </a:solidFill>
            </a:endParaRPr>
          </a:p>
        </p:txBody>
      </p:sp>
      <p:sp>
        <p:nvSpPr>
          <p:cNvPr id="409" name="Google Shape;409;p56"/>
          <p:cNvSpPr txBox="1"/>
          <p:nvPr>
            <p:ph idx="1" type="body"/>
          </p:nvPr>
        </p:nvSpPr>
        <p:spPr>
          <a:xfrm>
            <a:off x="1103300" y="2052925"/>
            <a:ext cx="6796500" cy="4597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1000"/>
              </a:spcBef>
              <a:spcAft>
                <a:spcPts val="0"/>
              </a:spcAft>
              <a:buSzPts val="1920"/>
              <a:buChar char="►"/>
            </a:pPr>
            <a:r>
              <a:rPr lang="en-US" sz="2400"/>
              <a:t>CMS such as WordPress allows for:</a:t>
            </a:r>
            <a:endParaRPr sz="2400"/>
          </a:p>
          <a:p>
            <a:pPr indent="-316230" lvl="1" marL="742950" marR="0" rtl="0" algn="l">
              <a:lnSpc>
                <a:spcPct val="100000"/>
              </a:lnSpc>
              <a:spcBef>
                <a:spcPts val="1000"/>
              </a:spcBef>
              <a:spcAft>
                <a:spcPts val="0"/>
              </a:spcAft>
              <a:buSzPts val="1920"/>
              <a:buChar char="►"/>
            </a:pPr>
            <a:r>
              <a:rPr lang="en-US" sz="2400"/>
              <a:t>harnessing the power to create incredible content</a:t>
            </a:r>
            <a:endParaRPr sz="2400"/>
          </a:p>
          <a:p>
            <a:pPr indent="-316230" lvl="1" marL="742950" marR="0" rtl="0" algn="l">
              <a:lnSpc>
                <a:spcPct val="100000"/>
              </a:lnSpc>
              <a:spcBef>
                <a:spcPts val="1000"/>
              </a:spcBef>
              <a:spcAft>
                <a:spcPts val="0"/>
              </a:spcAft>
              <a:buSzPts val="1920"/>
              <a:buChar char="►"/>
            </a:pPr>
            <a:r>
              <a:rPr lang="en-US" sz="2400"/>
              <a:t>updating it when needed</a:t>
            </a:r>
            <a:endParaRPr sz="2400"/>
          </a:p>
          <a:p>
            <a:pPr indent="-316230" lvl="1" marL="742950" marR="0" rtl="0" algn="l">
              <a:lnSpc>
                <a:spcPct val="100000"/>
              </a:lnSpc>
              <a:spcBef>
                <a:spcPts val="1000"/>
              </a:spcBef>
              <a:spcAft>
                <a:spcPts val="0"/>
              </a:spcAft>
              <a:buSzPts val="1920"/>
              <a:buChar char="►"/>
            </a:pPr>
            <a:r>
              <a:rPr lang="en-US" sz="2400"/>
              <a:t>customization and core development that is easy to manage and update</a:t>
            </a:r>
            <a:endParaRPr sz="2400"/>
          </a:p>
          <a:p>
            <a:pPr indent="-403860" lvl="0" marL="342900" rtl="0" algn="l">
              <a:spcBef>
                <a:spcPts val="1000"/>
              </a:spcBef>
              <a:spcAft>
                <a:spcPts val="0"/>
              </a:spcAft>
              <a:buSzPts val="2400"/>
              <a:buChar char="►"/>
            </a:pPr>
            <a:r>
              <a:rPr lang="en-US" sz="2400"/>
              <a:t>Experience includes:</a:t>
            </a:r>
            <a:endParaRPr sz="2400"/>
          </a:p>
          <a:p>
            <a:pPr indent="-346710" lvl="1" marL="742950" rtl="0" algn="l">
              <a:spcBef>
                <a:spcPts val="1000"/>
              </a:spcBef>
              <a:spcAft>
                <a:spcPts val="0"/>
              </a:spcAft>
              <a:buSzPts val="2400"/>
              <a:buChar char="►"/>
            </a:pPr>
            <a:r>
              <a:rPr lang="en-US" sz="2400" u="sng">
                <a:solidFill>
                  <a:schemeClr val="hlink"/>
                </a:solidFill>
                <a:hlinkClick r:id="rId3"/>
              </a:rPr>
              <a:t>Kosher Cruises</a:t>
            </a:r>
            <a:r>
              <a:rPr lang="en-US" sz="2400"/>
              <a:t> </a:t>
            </a:r>
            <a:endParaRPr sz="2400"/>
          </a:p>
          <a:p>
            <a:pPr indent="-346710" lvl="1" marL="742950" rtl="0" algn="l">
              <a:spcBef>
                <a:spcPts val="1000"/>
              </a:spcBef>
              <a:spcAft>
                <a:spcPts val="0"/>
              </a:spcAft>
              <a:buSzPts val="2400"/>
              <a:buChar char="►"/>
            </a:pPr>
            <a:r>
              <a:rPr lang="en-US" sz="2400" u="sng">
                <a:solidFill>
                  <a:schemeClr val="hlink"/>
                </a:solidFill>
                <a:hlinkClick r:id="rId4"/>
              </a:rPr>
              <a:t>UncleBudsHemp.com</a:t>
            </a:r>
            <a:endParaRPr sz="2400"/>
          </a:p>
        </p:txBody>
      </p:sp>
      <p:pic>
        <p:nvPicPr>
          <p:cNvPr id="410" name="Google Shape;410;p56"/>
          <p:cNvPicPr preferRelativeResize="0"/>
          <p:nvPr/>
        </p:nvPicPr>
        <p:blipFill rotWithShape="1">
          <a:blip r:embed="rId5">
            <a:alphaModFix/>
          </a:blip>
          <a:srcRect b="2114" l="0" r="0" t="0"/>
          <a:stretch/>
        </p:blipFill>
        <p:spPr>
          <a:xfrm>
            <a:off x="7739926" y="2565726"/>
            <a:ext cx="4130400" cy="3234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646100" y="452725"/>
            <a:ext cx="92361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APPLICATION PROGRAM INTERFACE (API) INTEGRATION</a:t>
            </a:r>
            <a:endParaRPr i="1" sz="4400">
              <a:solidFill>
                <a:schemeClr val="accent3"/>
              </a:solidFill>
            </a:endParaRPr>
          </a:p>
        </p:txBody>
      </p:sp>
      <p:sp>
        <p:nvSpPr>
          <p:cNvPr id="416" name="Google Shape;416;p57"/>
          <p:cNvSpPr txBox="1"/>
          <p:nvPr>
            <p:ph idx="1" type="body"/>
          </p:nvPr>
        </p:nvSpPr>
        <p:spPr>
          <a:xfrm>
            <a:off x="1103300" y="1976725"/>
            <a:ext cx="6796500" cy="4597200"/>
          </a:xfrm>
          <a:prstGeom prst="rect">
            <a:avLst/>
          </a:prstGeom>
          <a:noFill/>
          <a:ln>
            <a:noFill/>
          </a:ln>
        </p:spPr>
        <p:txBody>
          <a:bodyPr anchorCtr="0" anchor="t" bIns="45700" lIns="91425" spcFirstLastPara="1" rIns="91425" wrap="square" tIns="45700">
            <a:noAutofit/>
          </a:bodyPr>
          <a:lstStyle/>
          <a:p>
            <a:pPr indent="-373380" lvl="0" marL="342900" marR="0" rtl="0" algn="l">
              <a:lnSpc>
                <a:spcPct val="100000"/>
              </a:lnSpc>
              <a:spcBef>
                <a:spcPts val="1000"/>
              </a:spcBef>
              <a:spcAft>
                <a:spcPts val="0"/>
              </a:spcAft>
              <a:buSzPts val="1920"/>
              <a:buChar char="►"/>
            </a:pPr>
            <a:r>
              <a:rPr lang="en-US" sz="2400"/>
              <a:t>API, or client side software-to-software integration allows your webmaster to easily access information from other web applications such as: </a:t>
            </a:r>
            <a:endParaRPr sz="2400"/>
          </a:p>
          <a:p>
            <a:pPr indent="-259080" lvl="2" marL="1143000" marR="0" rtl="0" algn="l">
              <a:lnSpc>
                <a:spcPct val="100000"/>
              </a:lnSpc>
              <a:spcBef>
                <a:spcPts val="1000"/>
              </a:spcBef>
              <a:spcAft>
                <a:spcPts val="0"/>
              </a:spcAft>
              <a:buSzPts val="1920"/>
              <a:buChar char="►"/>
            </a:pPr>
            <a:r>
              <a:rPr lang="en-US" sz="2400"/>
              <a:t>Amazon product information</a:t>
            </a:r>
            <a:endParaRPr sz="2400"/>
          </a:p>
          <a:p>
            <a:pPr indent="-259080" lvl="2" marL="1143000" marR="0" rtl="0" algn="l">
              <a:lnSpc>
                <a:spcPct val="100000"/>
              </a:lnSpc>
              <a:spcBef>
                <a:spcPts val="1000"/>
              </a:spcBef>
              <a:spcAft>
                <a:spcPts val="0"/>
              </a:spcAft>
              <a:buSzPts val="1920"/>
              <a:buChar char="►"/>
            </a:pPr>
            <a:r>
              <a:rPr lang="en-US" sz="2400"/>
              <a:t>Payment gateway integration (e.g., PayPal, Stripe)</a:t>
            </a:r>
            <a:endParaRPr sz="2400"/>
          </a:p>
          <a:p>
            <a:pPr indent="-289560" lvl="2" marL="1143000" marR="0" rtl="0" algn="l">
              <a:lnSpc>
                <a:spcPct val="100000"/>
              </a:lnSpc>
              <a:spcBef>
                <a:spcPts val="1000"/>
              </a:spcBef>
              <a:spcAft>
                <a:spcPts val="0"/>
              </a:spcAft>
              <a:buSzPts val="2400"/>
              <a:buChar char="►"/>
            </a:pPr>
            <a:r>
              <a:rPr lang="en-US" sz="2400"/>
              <a:t>Mailchimp mailing list information</a:t>
            </a:r>
            <a:endParaRPr sz="2400"/>
          </a:p>
          <a:p>
            <a:pPr indent="-289560" lvl="2" marL="1143000" marR="0" rtl="0" algn="l">
              <a:lnSpc>
                <a:spcPct val="100000"/>
              </a:lnSpc>
              <a:spcBef>
                <a:spcPts val="1000"/>
              </a:spcBef>
              <a:spcAft>
                <a:spcPts val="0"/>
              </a:spcAft>
              <a:buSzPts val="2400"/>
              <a:buChar char="►"/>
            </a:pPr>
            <a:r>
              <a:rPr lang="en-US" sz="2400"/>
              <a:t>Direct email marketing integrations (e.g., Gmail, GoDaddy email)</a:t>
            </a:r>
            <a:endParaRPr sz="2400"/>
          </a:p>
        </p:txBody>
      </p:sp>
      <p:pic>
        <p:nvPicPr>
          <p:cNvPr id="417" name="Google Shape;417;p57"/>
          <p:cNvPicPr preferRelativeResize="0"/>
          <p:nvPr/>
        </p:nvPicPr>
        <p:blipFill rotWithShape="1">
          <a:blip r:embed="rId3">
            <a:alphaModFix/>
          </a:blip>
          <a:srcRect b="6820" l="0" r="4534" t="0"/>
          <a:stretch/>
        </p:blipFill>
        <p:spPr>
          <a:xfrm>
            <a:off x="8244600" y="2155500"/>
            <a:ext cx="3410250" cy="2323275"/>
          </a:xfrm>
          <a:prstGeom prst="rect">
            <a:avLst/>
          </a:prstGeom>
          <a:noFill/>
          <a:ln>
            <a:noFill/>
          </a:ln>
        </p:spPr>
      </p:pic>
      <p:sp>
        <p:nvSpPr>
          <p:cNvPr id="418" name="Google Shape;418;p57"/>
          <p:cNvSpPr txBox="1"/>
          <p:nvPr/>
        </p:nvSpPr>
        <p:spPr>
          <a:xfrm>
            <a:off x="7402800" y="4557400"/>
            <a:ext cx="4636800" cy="3000000"/>
          </a:xfrm>
          <a:prstGeom prst="rect">
            <a:avLst/>
          </a:prstGeom>
          <a:noFill/>
          <a:ln>
            <a:noFill/>
          </a:ln>
        </p:spPr>
        <p:txBody>
          <a:bodyPr anchorCtr="0" anchor="t" bIns="91425" lIns="91425" spcFirstLastPara="1" rIns="91425" wrap="square" tIns="91425">
            <a:noAutofit/>
          </a:bodyPr>
          <a:lstStyle/>
          <a:p>
            <a:pPr indent="-346710" lvl="1" marL="742950" rtl="0" algn="l">
              <a:spcBef>
                <a:spcPts val="1000"/>
              </a:spcBef>
              <a:spcAft>
                <a:spcPts val="0"/>
              </a:spcAft>
              <a:buClr>
                <a:srgbClr val="86D1D8"/>
              </a:buClr>
              <a:buSzPts val="2400"/>
              <a:buFont typeface="Noto Sans Symbols"/>
              <a:buChar char="►"/>
            </a:pPr>
            <a:r>
              <a:rPr lang="en-US" sz="2400">
                <a:solidFill>
                  <a:schemeClr val="lt1"/>
                </a:solidFill>
                <a:latin typeface="Century Gothic"/>
                <a:ea typeface="Century Gothic"/>
                <a:cs typeface="Century Gothic"/>
                <a:sym typeface="Century Gothic"/>
              </a:rPr>
              <a:t>Portfolio includes:</a:t>
            </a:r>
            <a:endParaRPr sz="2400">
              <a:solidFill>
                <a:schemeClr val="lt1"/>
              </a:solidFill>
              <a:latin typeface="Century Gothic"/>
              <a:ea typeface="Century Gothic"/>
              <a:cs typeface="Century Gothic"/>
              <a:sym typeface="Century Gothic"/>
            </a:endParaRPr>
          </a:p>
          <a:p>
            <a:pPr indent="-264160" lvl="2" marL="1143000" rtl="0" algn="l">
              <a:spcBef>
                <a:spcPts val="1000"/>
              </a:spcBef>
              <a:spcAft>
                <a:spcPts val="0"/>
              </a:spcAft>
              <a:buClr>
                <a:srgbClr val="86D1D8"/>
              </a:buClr>
              <a:buSzPts val="2000"/>
              <a:buFont typeface="Noto Sans Symbols"/>
              <a:buChar char="►"/>
            </a:pPr>
            <a:r>
              <a:rPr lang="en-US" sz="2000" u="sng">
                <a:solidFill>
                  <a:schemeClr val="hlink"/>
                </a:solidFill>
                <a:latin typeface="Century Gothic"/>
                <a:ea typeface="Century Gothic"/>
                <a:cs typeface="Century Gothic"/>
                <a:sym typeface="Century Gothic"/>
                <a:hlinkClick r:id="rId4"/>
              </a:rPr>
              <a:t>FirstBreakAcademy.com</a:t>
            </a:r>
            <a:r>
              <a:rPr lang="en-US" sz="2000">
                <a:solidFill>
                  <a:schemeClr val="lt1"/>
                </a:solidFill>
                <a:latin typeface="Century Gothic"/>
                <a:ea typeface="Century Gothic"/>
                <a:cs typeface="Century Gothic"/>
                <a:sym typeface="Century Gothic"/>
              </a:rPr>
              <a:t> </a:t>
            </a:r>
            <a:endParaRPr sz="2000">
              <a:solidFill>
                <a:schemeClr val="lt1"/>
              </a:solidFill>
              <a:latin typeface="Century Gothic"/>
              <a:ea typeface="Century Gothic"/>
              <a:cs typeface="Century Gothic"/>
              <a:sym typeface="Century Gothic"/>
            </a:endParaRPr>
          </a:p>
          <a:p>
            <a:pPr indent="-264160" lvl="2" marL="1143000" rtl="0" algn="l">
              <a:spcBef>
                <a:spcPts val="1000"/>
              </a:spcBef>
              <a:spcAft>
                <a:spcPts val="0"/>
              </a:spcAft>
              <a:buClr>
                <a:srgbClr val="86D1D8"/>
              </a:buClr>
              <a:buSzPts val="2000"/>
              <a:buFont typeface="Noto Sans Symbols"/>
              <a:buChar char="►"/>
            </a:pPr>
            <a:r>
              <a:rPr lang="en-US" sz="2000" u="sng">
                <a:solidFill>
                  <a:schemeClr val="hlink"/>
                </a:solidFill>
                <a:latin typeface="Century Gothic"/>
                <a:ea typeface="Century Gothic"/>
                <a:cs typeface="Century Gothic"/>
                <a:sym typeface="Century Gothic"/>
                <a:hlinkClick r:id="rId5"/>
              </a:rPr>
              <a:t>DefendingYouTucson.com</a:t>
            </a:r>
            <a:endParaRPr sz="2000"/>
          </a:p>
          <a:p>
            <a:pPr indent="-264160" lvl="2" marL="1143000" rtl="0" algn="l">
              <a:spcBef>
                <a:spcPts val="1000"/>
              </a:spcBef>
              <a:spcAft>
                <a:spcPts val="0"/>
              </a:spcAft>
              <a:buClr>
                <a:srgbClr val="86D1D8"/>
              </a:buClr>
              <a:buSzPts val="2000"/>
              <a:buFont typeface="Noto Sans Symbols"/>
              <a:buChar char="►"/>
            </a:pPr>
            <a:r>
              <a:rPr lang="en-US" sz="2000" u="sng">
                <a:solidFill>
                  <a:schemeClr val="hlink"/>
                </a:solidFill>
                <a:hlinkClick r:id="rId6"/>
              </a:rPr>
              <a:t>StarsTV.net</a:t>
            </a:r>
            <a:r>
              <a:rPr lang="en-US" sz="2000"/>
              <a:t> </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8"/>
          <p:cNvSpPr txBox="1"/>
          <p:nvPr>
            <p:ph type="title"/>
          </p:nvPr>
        </p:nvSpPr>
        <p:spPr>
          <a:xfrm>
            <a:off x="646100" y="452725"/>
            <a:ext cx="99033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E-COMMERCE PLATFORM &amp; PAYMENT GATEWAY INTEGRATION</a:t>
            </a:r>
            <a:endParaRPr sz="4400">
              <a:solidFill>
                <a:schemeClr val="accent3"/>
              </a:solidFill>
            </a:endParaRPr>
          </a:p>
        </p:txBody>
      </p:sp>
      <p:sp>
        <p:nvSpPr>
          <p:cNvPr id="424" name="Google Shape;424;p58"/>
          <p:cNvSpPr txBox="1"/>
          <p:nvPr>
            <p:ph idx="1" type="body"/>
          </p:nvPr>
        </p:nvSpPr>
        <p:spPr>
          <a:xfrm>
            <a:off x="1103300" y="1976725"/>
            <a:ext cx="6796500" cy="4597200"/>
          </a:xfrm>
          <a:prstGeom prst="rect">
            <a:avLst/>
          </a:prstGeom>
          <a:noFill/>
          <a:ln>
            <a:noFill/>
          </a:ln>
        </p:spPr>
        <p:txBody>
          <a:bodyPr anchorCtr="0" anchor="t" bIns="45700" lIns="91425" spcFirstLastPara="1" rIns="91425" wrap="square" tIns="45700">
            <a:noAutofit/>
          </a:bodyPr>
          <a:lstStyle/>
          <a:p>
            <a:pPr indent="-373380" lvl="0" marL="342900" marR="0" rtl="0" algn="l">
              <a:lnSpc>
                <a:spcPct val="100000"/>
              </a:lnSpc>
              <a:spcBef>
                <a:spcPts val="1000"/>
              </a:spcBef>
              <a:spcAft>
                <a:spcPts val="0"/>
              </a:spcAft>
              <a:buSzPts val="1920"/>
              <a:buChar char="►"/>
            </a:pPr>
            <a:r>
              <a:rPr lang="en-US" sz="2400"/>
              <a:t>Allows for selling of your products and/or service online. Also lets your clients book appointments through your website- even if you currently use a third-party application for e-commerce</a:t>
            </a:r>
            <a:endParaRPr sz="2400"/>
          </a:p>
          <a:p>
            <a:pPr indent="-346710" lvl="1" marL="742950" rtl="0" algn="l">
              <a:spcBef>
                <a:spcPts val="1000"/>
              </a:spcBef>
              <a:spcAft>
                <a:spcPts val="0"/>
              </a:spcAft>
              <a:buSzPts val="2400"/>
              <a:buChar char="►"/>
            </a:pPr>
            <a:r>
              <a:rPr lang="en-US" sz="2400"/>
              <a:t>Past experience includes:</a:t>
            </a:r>
            <a:endParaRPr sz="2400"/>
          </a:p>
          <a:p>
            <a:pPr indent="-289560" lvl="2" marL="1143000" rtl="0" algn="l">
              <a:spcBef>
                <a:spcPts val="1000"/>
              </a:spcBef>
              <a:spcAft>
                <a:spcPts val="0"/>
              </a:spcAft>
              <a:buSzPts val="2400"/>
              <a:buChar char="►"/>
            </a:pPr>
            <a:r>
              <a:rPr lang="en-US" sz="2400" u="sng">
                <a:solidFill>
                  <a:schemeClr val="hlink"/>
                </a:solidFill>
                <a:hlinkClick r:id="rId3"/>
              </a:rPr>
              <a:t>KaiGourmet.com</a:t>
            </a:r>
            <a:endParaRPr sz="2400"/>
          </a:p>
          <a:p>
            <a:pPr indent="-289560" lvl="2" marL="1143000" rtl="0" algn="l">
              <a:spcBef>
                <a:spcPts val="1000"/>
              </a:spcBef>
              <a:spcAft>
                <a:spcPts val="0"/>
              </a:spcAft>
              <a:buSzPts val="2400"/>
              <a:buChar char="►"/>
            </a:pPr>
            <a:r>
              <a:rPr lang="en-US" sz="2400" u="sng">
                <a:solidFill>
                  <a:schemeClr val="hlink"/>
                </a:solidFill>
                <a:hlinkClick r:id="rId4"/>
              </a:rPr>
              <a:t>Sheila E. Merchandise</a:t>
            </a:r>
            <a:r>
              <a:rPr lang="en-US" sz="2400"/>
              <a:t> </a:t>
            </a:r>
            <a:endParaRPr sz="2400"/>
          </a:p>
          <a:p>
            <a:pPr indent="-289560" lvl="2" marL="1143000" rtl="0" algn="l">
              <a:spcBef>
                <a:spcPts val="1000"/>
              </a:spcBef>
              <a:spcAft>
                <a:spcPts val="0"/>
              </a:spcAft>
              <a:buSzPts val="2400"/>
              <a:buChar char="►"/>
            </a:pPr>
            <a:r>
              <a:rPr lang="en-US" sz="2400" u="sng">
                <a:solidFill>
                  <a:schemeClr val="hlink"/>
                </a:solidFill>
                <a:hlinkClick r:id="rId5"/>
              </a:rPr>
              <a:t>Hemp Products for Sale</a:t>
            </a:r>
            <a:endParaRPr sz="1400">
              <a:solidFill>
                <a:schemeClr val="dk1"/>
              </a:solidFill>
              <a:latin typeface="Arial"/>
              <a:ea typeface="Arial"/>
              <a:cs typeface="Arial"/>
              <a:sym typeface="Arial"/>
            </a:endParaRPr>
          </a:p>
          <a:p>
            <a:pPr indent="0" lvl="0" marL="0" marR="0" rtl="0" algn="l">
              <a:lnSpc>
                <a:spcPct val="100000"/>
              </a:lnSpc>
              <a:spcBef>
                <a:spcPts val="1000"/>
              </a:spcBef>
              <a:spcAft>
                <a:spcPts val="0"/>
              </a:spcAft>
              <a:buNone/>
            </a:pPr>
            <a:r>
              <a:t/>
            </a:r>
            <a:endParaRPr sz="2400"/>
          </a:p>
        </p:txBody>
      </p:sp>
      <p:pic>
        <p:nvPicPr>
          <p:cNvPr id="425" name="Google Shape;425;p58"/>
          <p:cNvPicPr preferRelativeResize="0"/>
          <p:nvPr/>
        </p:nvPicPr>
        <p:blipFill rotWithShape="1">
          <a:blip r:embed="rId6">
            <a:alphaModFix/>
          </a:blip>
          <a:srcRect b="0" l="0" r="0" t="0"/>
          <a:stretch/>
        </p:blipFill>
        <p:spPr>
          <a:xfrm>
            <a:off x="7682325" y="2377275"/>
            <a:ext cx="4391500" cy="351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646100" y="452725"/>
            <a:ext cx="96798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PHOTOGRAPHY, VIDEOGRAPHY, AND POST-PRODUCTION</a:t>
            </a:r>
            <a:endParaRPr i="1" sz="4400">
              <a:solidFill>
                <a:schemeClr val="accent3"/>
              </a:solidFill>
            </a:endParaRPr>
          </a:p>
        </p:txBody>
      </p:sp>
      <p:sp>
        <p:nvSpPr>
          <p:cNvPr id="431" name="Google Shape;431;p59"/>
          <p:cNvSpPr txBox="1"/>
          <p:nvPr>
            <p:ph idx="1" type="body"/>
          </p:nvPr>
        </p:nvSpPr>
        <p:spPr>
          <a:xfrm>
            <a:off x="1103300" y="2052925"/>
            <a:ext cx="6796500" cy="4597200"/>
          </a:xfrm>
          <a:prstGeom prst="rect">
            <a:avLst/>
          </a:prstGeom>
          <a:noFill/>
          <a:ln>
            <a:noFill/>
          </a:ln>
        </p:spPr>
        <p:txBody>
          <a:bodyPr anchorCtr="0" anchor="t" bIns="45700" lIns="91425" spcFirstLastPara="1" rIns="91425" wrap="square" tIns="45700">
            <a:noAutofit/>
          </a:bodyPr>
          <a:lstStyle/>
          <a:p>
            <a:pPr indent="-373380" lvl="0" marL="342900" marR="0" rtl="0" algn="l">
              <a:lnSpc>
                <a:spcPct val="100000"/>
              </a:lnSpc>
              <a:spcBef>
                <a:spcPts val="1000"/>
              </a:spcBef>
              <a:spcAft>
                <a:spcPts val="0"/>
              </a:spcAft>
              <a:buSzPts val="1920"/>
              <a:buChar char="►"/>
            </a:pPr>
            <a:r>
              <a:rPr lang="en-US" sz="2400"/>
              <a:t>55% of people watch videos online every day. 500 million people are watching videos on Facebook every day.</a:t>
            </a:r>
            <a:endParaRPr sz="2400"/>
          </a:p>
          <a:p>
            <a:pPr indent="-373380" lvl="0" marL="342900" marR="0" rtl="0" algn="l">
              <a:lnSpc>
                <a:spcPct val="100000"/>
              </a:lnSpc>
              <a:spcBef>
                <a:spcPts val="1000"/>
              </a:spcBef>
              <a:spcAft>
                <a:spcPts val="0"/>
              </a:spcAft>
              <a:buSzPts val="1920"/>
              <a:buChar char="►"/>
            </a:pPr>
            <a:r>
              <a:rPr lang="en-US" sz="2400"/>
              <a:t>Promote your brand or product through the incredible power of digital media</a:t>
            </a:r>
            <a:endParaRPr sz="2400"/>
          </a:p>
          <a:p>
            <a:pPr indent="-373380" lvl="0" marL="342900" marR="0" rtl="0" algn="l">
              <a:lnSpc>
                <a:spcPct val="100000"/>
              </a:lnSpc>
              <a:spcBef>
                <a:spcPts val="1000"/>
              </a:spcBef>
              <a:spcAft>
                <a:spcPts val="0"/>
              </a:spcAft>
              <a:buSzPts val="1920"/>
              <a:buChar char="►"/>
            </a:pPr>
            <a:r>
              <a:rPr lang="en-US" sz="2400"/>
              <a:t>Draw traffic to your product or website, social media and engagement via email</a:t>
            </a:r>
            <a:endParaRPr sz="2400"/>
          </a:p>
          <a:p>
            <a:pPr indent="-373380" lvl="0" marL="342900" marR="0" rtl="0" algn="l">
              <a:lnSpc>
                <a:spcPct val="100000"/>
              </a:lnSpc>
              <a:spcBef>
                <a:spcPts val="1000"/>
              </a:spcBef>
              <a:spcAft>
                <a:spcPts val="0"/>
              </a:spcAft>
              <a:buSzPts val="1920"/>
              <a:buChar char="►"/>
            </a:pPr>
            <a:r>
              <a:rPr lang="en-US" sz="2400"/>
              <a:t>Post production – editing, colour grading of images or footage you already own for use on your website as background or as social media material</a:t>
            </a:r>
            <a:endParaRPr sz="2400"/>
          </a:p>
        </p:txBody>
      </p:sp>
      <p:pic>
        <p:nvPicPr>
          <p:cNvPr id="432" name="Google Shape;432;p59"/>
          <p:cNvPicPr preferRelativeResize="0"/>
          <p:nvPr/>
        </p:nvPicPr>
        <p:blipFill rotWithShape="1">
          <a:blip r:embed="rId3">
            <a:alphaModFix/>
          </a:blip>
          <a:srcRect b="0" l="11102" r="6835" t="0"/>
          <a:stretch/>
        </p:blipFill>
        <p:spPr>
          <a:xfrm>
            <a:off x="7899800" y="2578875"/>
            <a:ext cx="4174026" cy="2805075"/>
          </a:xfrm>
          <a:prstGeom prst="rect">
            <a:avLst/>
          </a:prstGeom>
          <a:noFill/>
          <a:ln>
            <a:noFill/>
          </a:ln>
        </p:spPr>
      </p:pic>
      <p:sp>
        <p:nvSpPr>
          <p:cNvPr id="433" name="Google Shape;433;p59"/>
          <p:cNvSpPr txBox="1"/>
          <p:nvPr/>
        </p:nvSpPr>
        <p:spPr>
          <a:xfrm>
            <a:off x="7906050" y="5693775"/>
            <a:ext cx="4173900" cy="505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lang="en-US" sz="2400" u="sng">
                <a:solidFill>
                  <a:schemeClr val="hlink"/>
                </a:solidFill>
                <a:latin typeface="Century Gothic"/>
                <a:ea typeface="Century Gothic"/>
                <a:cs typeface="Century Gothic"/>
                <a:sym typeface="Century Gothic"/>
                <a:hlinkClick r:id="rId4"/>
              </a:rPr>
              <a:t>Click Here for Past Work!</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ph type="title"/>
          </p:nvPr>
        </p:nvSpPr>
        <p:spPr>
          <a:xfrm>
            <a:off x="646100" y="452725"/>
            <a:ext cx="96798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SOCIAL MEDIA MARKETING</a:t>
            </a:r>
            <a:endParaRPr i="1" sz="4400">
              <a:solidFill>
                <a:schemeClr val="accent3"/>
              </a:solidFill>
            </a:endParaRPr>
          </a:p>
        </p:txBody>
      </p:sp>
      <p:sp>
        <p:nvSpPr>
          <p:cNvPr id="439" name="Google Shape;439;p60"/>
          <p:cNvSpPr txBox="1"/>
          <p:nvPr>
            <p:ph idx="1" type="body"/>
          </p:nvPr>
        </p:nvSpPr>
        <p:spPr>
          <a:xfrm>
            <a:off x="1103300" y="1824325"/>
            <a:ext cx="6954000" cy="4597200"/>
          </a:xfrm>
          <a:prstGeom prst="rect">
            <a:avLst/>
          </a:prstGeom>
          <a:noFill/>
          <a:ln>
            <a:noFill/>
          </a:ln>
        </p:spPr>
        <p:txBody>
          <a:bodyPr anchorCtr="0" anchor="t" bIns="45700" lIns="91425" spcFirstLastPara="1" rIns="91425" wrap="square" tIns="45700">
            <a:noAutofit/>
          </a:bodyPr>
          <a:lstStyle/>
          <a:p>
            <a:pPr indent="-373380" lvl="0" marL="342900" marR="0" rtl="0" algn="l">
              <a:lnSpc>
                <a:spcPct val="100000"/>
              </a:lnSpc>
              <a:spcBef>
                <a:spcPts val="1000"/>
              </a:spcBef>
              <a:spcAft>
                <a:spcPts val="0"/>
              </a:spcAft>
              <a:buSzPts val="1920"/>
              <a:buChar char="►"/>
            </a:pPr>
            <a:r>
              <a:rPr lang="en-US" sz="2400"/>
              <a:t>Organic and/or Paid Promotion throughout numerous Directories, Message Boards, Social Networking Channels</a:t>
            </a:r>
            <a:endParaRPr sz="2400"/>
          </a:p>
          <a:p>
            <a:pPr indent="-373380" lvl="0" marL="342900" marR="0" rtl="0" algn="l">
              <a:lnSpc>
                <a:spcPct val="100000"/>
              </a:lnSpc>
              <a:spcBef>
                <a:spcPts val="1000"/>
              </a:spcBef>
              <a:spcAft>
                <a:spcPts val="0"/>
              </a:spcAft>
              <a:buSzPts val="1920"/>
              <a:buChar char="►"/>
            </a:pPr>
            <a:r>
              <a:rPr lang="en-US" sz="2400"/>
              <a:t>Connect with key industry influencers to build relationships gain reviews/referrals from their networks</a:t>
            </a:r>
            <a:endParaRPr sz="2400"/>
          </a:p>
          <a:p>
            <a:pPr indent="-373380" lvl="0" marL="342900" marR="0" rtl="0" algn="l">
              <a:lnSpc>
                <a:spcPct val="100000"/>
              </a:lnSpc>
              <a:spcBef>
                <a:spcPts val="1000"/>
              </a:spcBef>
              <a:spcAft>
                <a:spcPts val="0"/>
              </a:spcAft>
              <a:buSzPts val="1920"/>
              <a:buChar char="►"/>
            </a:pPr>
            <a:r>
              <a:rPr lang="en-US" sz="2400"/>
              <a:t>Viral growth with browsers’ use of tools created to enhance their experience and at the same time advertise your website to their online networks</a:t>
            </a:r>
            <a:endParaRPr sz="2400"/>
          </a:p>
          <a:p>
            <a:pPr indent="-373380" lvl="0" marL="342900" marR="0" rtl="0" algn="l">
              <a:lnSpc>
                <a:spcPct val="100000"/>
              </a:lnSpc>
              <a:spcBef>
                <a:spcPts val="1000"/>
              </a:spcBef>
              <a:spcAft>
                <a:spcPts val="0"/>
              </a:spcAft>
              <a:buSzPts val="1920"/>
              <a:buChar char="►"/>
            </a:pPr>
            <a:r>
              <a:rPr lang="en-US" sz="2400" u="sng">
                <a:solidFill>
                  <a:schemeClr val="hlink"/>
                </a:solidFill>
                <a:hlinkClick r:id="rId3"/>
              </a:rPr>
              <a:t>Click Here for Past Work!</a:t>
            </a:r>
            <a:endParaRPr sz="2400"/>
          </a:p>
        </p:txBody>
      </p:sp>
      <p:pic>
        <p:nvPicPr>
          <p:cNvPr id="440" name="Google Shape;440;p60"/>
          <p:cNvPicPr preferRelativeResize="0"/>
          <p:nvPr/>
        </p:nvPicPr>
        <p:blipFill rotWithShape="1">
          <a:blip r:embed="rId4">
            <a:alphaModFix/>
          </a:blip>
          <a:srcRect b="3630" l="0" r="0" t="2083"/>
          <a:stretch/>
        </p:blipFill>
        <p:spPr>
          <a:xfrm>
            <a:off x="7447725" y="2257750"/>
            <a:ext cx="4881675" cy="368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4" name="Shape 444"/>
        <p:cNvGrpSpPr/>
        <p:nvPr/>
      </p:nvGrpSpPr>
      <p:grpSpPr>
        <a:xfrm>
          <a:off x="0" y="0"/>
          <a:ext cx="0" cy="0"/>
          <a:chOff x="0" y="0"/>
          <a:chExt cx="0" cy="0"/>
        </a:xfrm>
      </p:grpSpPr>
      <p:pic>
        <p:nvPicPr>
          <p:cNvPr id="445" name="Google Shape;445;p61"/>
          <p:cNvPicPr preferRelativeResize="0"/>
          <p:nvPr/>
        </p:nvPicPr>
        <p:blipFill rotWithShape="1">
          <a:blip r:embed="rId3">
            <a:alphaModFix/>
          </a:blip>
          <a:srcRect b="0" l="3614" r="0" t="0"/>
          <a:stretch/>
        </p:blipFill>
        <p:spPr>
          <a:xfrm>
            <a:off x="0" y="2669685"/>
            <a:ext cx="4037013" cy="4188314"/>
          </a:xfrm>
          <a:prstGeom prst="rect">
            <a:avLst/>
          </a:prstGeom>
          <a:noFill/>
          <a:ln>
            <a:noFill/>
          </a:ln>
        </p:spPr>
      </p:pic>
      <p:pic>
        <p:nvPicPr>
          <p:cNvPr id="446" name="Google Shape;446;p61"/>
          <p:cNvPicPr preferRelativeResize="0"/>
          <p:nvPr/>
        </p:nvPicPr>
        <p:blipFill rotWithShape="1">
          <a:blip r:embed="rId4">
            <a:alphaModFix/>
          </a:blip>
          <a:srcRect b="0" l="35641" r="0" t="0"/>
          <a:stretch/>
        </p:blipFill>
        <p:spPr>
          <a:xfrm>
            <a:off x="0" y="2892347"/>
            <a:ext cx="1522412" cy="2365453"/>
          </a:xfrm>
          <a:prstGeom prst="rect">
            <a:avLst/>
          </a:prstGeom>
          <a:noFill/>
          <a:ln>
            <a:noFill/>
          </a:ln>
        </p:spPr>
      </p:pic>
      <p:sp>
        <p:nvSpPr>
          <p:cNvPr id="447" name="Google Shape;447;p6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61"/>
          <p:cNvPicPr preferRelativeResize="0"/>
          <p:nvPr/>
        </p:nvPicPr>
        <p:blipFill rotWithShape="1">
          <a:blip r:embed="rId5">
            <a:alphaModFix/>
          </a:blip>
          <a:srcRect b="0" l="0" r="0" t="28815"/>
          <a:stretch/>
        </p:blipFill>
        <p:spPr>
          <a:xfrm>
            <a:off x="7999412" y="0"/>
            <a:ext cx="1603387" cy="1141407"/>
          </a:xfrm>
          <a:prstGeom prst="rect">
            <a:avLst/>
          </a:prstGeom>
          <a:noFill/>
          <a:ln>
            <a:noFill/>
          </a:ln>
        </p:spPr>
      </p:pic>
      <p:pic>
        <p:nvPicPr>
          <p:cNvPr id="449" name="Google Shape;449;p61"/>
          <p:cNvPicPr preferRelativeResize="0"/>
          <p:nvPr/>
        </p:nvPicPr>
        <p:blipFill rotWithShape="1">
          <a:blip r:embed="rId6">
            <a:alphaModFix/>
          </a:blip>
          <a:srcRect b="23318" l="0" r="0" t="0"/>
          <a:stretch/>
        </p:blipFill>
        <p:spPr>
          <a:xfrm>
            <a:off x="8605878" y="6096000"/>
            <a:ext cx="993734" cy="762000"/>
          </a:xfrm>
          <a:prstGeom prst="rect">
            <a:avLst/>
          </a:prstGeom>
          <a:noFill/>
          <a:ln>
            <a:noFill/>
          </a:ln>
        </p:spPr>
      </p:pic>
      <p:sp>
        <p:nvSpPr>
          <p:cNvPr id="450" name="Google Shape;450;p6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61"/>
          <p:cNvPicPr preferRelativeResize="0"/>
          <p:nvPr/>
        </p:nvPicPr>
        <p:blipFill rotWithShape="1">
          <a:blip r:embed="rId7">
            <a:alphaModFix/>
          </a:blip>
          <a:srcRect b="0" l="0" r="13963" t="21550"/>
          <a:stretch/>
        </p:blipFill>
        <p:spPr>
          <a:xfrm>
            <a:off x="7266200" y="30075"/>
            <a:ext cx="4925799" cy="5380126"/>
          </a:xfrm>
          <a:prstGeom prst="rect">
            <a:avLst/>
          </a:prstGeom>
          <a:noFill/>
          <a:ln cap="flat" cmpd="sng" w="19050">
            <a:solidFill>
              <a:schemeClr val="dk2"/>
            </a:solidFill>
            <a:prstDash val="solid"/>
            <a:round/>
            <a:headEnd len="sm" w="sm" type="none"/>
            <a:tailEnd len="sm" w="sm" type="none"/>
          </a:ln>
        </p:spPr>
      </p:pic>
      <p:pic>
        <p:nvPicPr>
          <p:cNvPr id="453" name="Google Shape;453;p61"/>
          <p:cNvPicPr preferRelativeResize="0"/>
          <p:nvPr/>
        </p:nvPicPr>
        <p:blipFill rotWithShape="1">
          <a:blip r:embed="rId8">
            <a:alphaModFix/>
          </a:blip>
          <a:srcRect b="0" l="0" r="0" t="4113"/>
          <a:stretch/>
        </p:blipFill>
        <p:spPr>
          <a:xfrm>
            <a:off x="0" y="0"/>
            <a:ext cx="3470524" cy="6858002"/>
          </a:xfrm>
          <a:prstGeom prst="rect">
            <a:avLst/>
          </a:prstGeom>
          <a:noFill/>
          <a:ln cap="flat" cmpd="sng" w="19050">
            <a:solidFill>
              <a:schemeClr val="dk2"/>
            </a:solidFill>
            <a:prstDash val="solid"/>
            <a:round/>
            <a:headEnd len="sm" w="sm" type="none"/>
            <a:tailEnd len="sm" w="sm" type="none"/>
          </a:ln>
        </p:spPr>
      </p:pic>
      <p:pic>
        <p:nvPicPr>
          <p:cNvPr id="454" name="Google Shape;454;p61"/>
          <p:cNvPicPr preferRelativeResize="0"/>
          <p:nvPr/>
        </p:nvPicPr>
        <p:blipFill rotWithShape="1">
          <a:blip r:embed="rId9">
            <a:alphaModFix/>
          </a:blip>
          <a:srcRect b="0" l="0" r="0" t="12656"/>
          <a:stretch/>
        </p:blipFill>
        <p:spPr>
          <a:xfrm>
            <a:off x="3377325" y="0"/>
            <a:ext cx="3965074" cy="6858002"/>
          </a:xfrm>
          <a:prstGeom prst="rect">
            <a:avLst/>
          </a:prstGeom>
          <a:noFill/>
          <a:ln cap="flat" cmpd="sng" w="19050">
            <a:solidFill>
              <a:schemeClr val="dk2"/>
            </a:solidFill>
            <a:prstDash val="solid"/>
            <a:round/>
            <a:headEnd len="sm" w="sm" type="none"/>
            <a:tailEnd len="sm" w="sm" type="none"/>
          </a:ln>
        </p:spPr>
      </p:pic>
      <p:sp>
        <p:nvSpPr>
          <p:cNvPr id="455" name="Google Shape;455;p61"/>
          <p:cNvSpPr txBox="1"/>
          <p:nvPr/>
        </p:nvSpPr>
        <p:spPr>
          <a:xfrm>
            <a:off x="3470525" y="3633625"/>
            <a:ext cx="3672900" cy="232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56" name="Google Shape;456;p61"/>
          <p:cNvSpPr/>
          <p:nvPr/>
        </p:nvSpPr>
        <p:spPr>
          <a:xfrm>
            <a:off x="4037025" y="3065850"/>
            <a:ext cx="2536500" cy="2325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1"/>
          <p:cNvSpPr/>
          <p:nvPr/>
        </p:nvSpPr>
        <p:spPr>
          <a:xfrm>
            <a:off x="3420700" y="5181600"/>
            <a:ext cx="3749100" cy="2814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1"/>
          <p:cNvSpPr/>
          <p:nvPr/>
        </p:nvSpPr>
        <p:spPr>
          <a:xfrm>
            <a:off x="99625" y="391550"/>
            <a:ext cx="1710300" cy="4482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1"/>
          <p:cNvSpPr/>
          <p:nvPr/>
        </p:nvSpPr>
        <p:spPr>
          <a:xfrm>
            <a:off x="7309425" y="1743300"/>
            <a:ext cx="1900800" cy="29811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1"/>
          <p:cNvPicPr preferRelativeResize="0"/>
          <p:nvPr/>
        </p:nvPicPr>
        <p:blipFill rotWithShape="1">
          <a:blip r:embed="rId10">
            <a:alphaModFix/>
          </a:blip>
          <a:srcRect b="-1110" l="1916" r="8957" t="71568"/>
          <a:stretch/>
        </p:blipFill>
        <p:spPr>
          <a:xfrm>
            <a:off x="7952000" y="4693700"/>
            <a:ext cx="3672900" cy="2164301"/>
          </a:xfrm>
          <a:prstGeom prst="rect">
            <a:avLst/>
          </a:prstGeom>
          <a:noFill/>
          <a:ln cap="flat" cmpd="sng" w="9525">
            <a:solidFill>
              <a:schemeClr val="dk2"/>
            </a:solidFill>
            <a:prstDash val="solid"/>
            <a:round/>
            <a:headEnd len="sm" w="sm" type="none"/>
            <a:tailEnd len="sm" w="sm" type="none"/>
          </a:ln>
        </p:spPr>
      </p:pic>
      <p:cxnSp>
        <p:nvCxnSpPr>
          <p:cNvPr id="461" name="Google Shape;461;p61"/>
          <p:cNvCxnSpPr/>
          <p:nvPr/>
        </p:nvCxnSpPr>
        <p:spPr>
          <a:xfrm>
            <a:off x="5007975" y="3264425"/>
            <a:ext cx="1700100" cy="1926000"/>
          </a:xfrm>
          <a:prstGeom prst="straightConnector1">
            <a:avLst/>
          </a:prstGeom>
          <a:noFill/>
          <a:ln cap="flat" cmpd="sng" w="38100">
            <a:solidFill>
              <a:srgbClr val="0000FF"/>
            </a:solidFill>
            <a:prstDash val="solid"/>
            <a:round/>
            <a:headEnd len="med" w="med" type="triangle"/>
            <a:tailEnd len="med" w="med" type="triangle"/>
          </a:ln>
        </p:spPr>
      </p:cxnSp>
      <p:sp>
        <p:nvSpPr>
          <p:cNvPr id="462" name="Google Shape;462;p61"/>
          <p:cNvSpPr txBox="1"/>
          <p:nvPr/>
        </p:nvSpPr>
        <p:spPr>
          <a:xfrm>
            <a:off x="9820875" y="4319525"/>
            <a:ext cx="2279100" cy="888600"/>
          </a:xfrm>
          <a:prstGeom prst="rect">
            <a:avLst/>
          </a:prstGeom>
          <a:gradFill>
            <a:gsLst>
              <a:gs pos="0">
                <a:srgbClr val="FFF6DB"/>
              </a:gs>
              <a:gs pos="100000">
                <a:srgbClr val="FAD25C"/>
              </a:gs>
            </a:gsLst>
            <a:path path="circle">
              <a:fillToRect b="50%" l="50%" r="50%" t="50%"/>
            </a:path>
            <a:tileRect/>
          </a:gradFill>
          <a:ln cap="flat" cmpd="sng" w="38100">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0000FF"/>
                </a:solidFill>
                <a:latin typeface="Century Gothic"/>
                <a:ea typeface="Century Gothic"/>
                <a:cs typeface="Century Gothic"/>
                <a:sym typeface="Century Gothic"/>
              </a:rPr>
              <a:t>ORGANIC ADVERTISING!</a:t>
            </a:r>
            <a:endParaRPr b="1" sz="2400">
              <a:solidFill>
                <a:srgbClr val="0000FF"/>
              </a:solidFill>
              <a:latin typeface="Century Gothic"/>
              <a:ea typeface="Century Gothic"/>
              <a:cs typeface="Century Gothic"/>
              <a:sym typeface="Century Gothic"/>
            </a:endParaRPr>
          </a:p>
        </p:txBody>
      </p:sp>
      <p:sp>
        <p:nvSpPr>
          <p:cNvPr id="463" name="Google Shape;463;p61"/>
          <p:cNvSpPr/>
          <p:nvPr/>
        </p:nvSpPr>
        <p:spPr>
          <a:xfrm>
            <a:off x="60650" y="5181600"/>
            <a:ext cx="3094200" cy="680100"/>
          </a:xfrm>
          <a:prstGeom prst="roundRect">
            <a:avLst>
              <a:gd fmla="val 16667" name="adj"/>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1"/>
          <p:cNvSpPr/>
          <p:nvPr/>
        </p:nvSpPr>
        <p:spPr>
          <a:xfrm>
            <a:off x="3758175" y="77750"/>
            <a:ext cx="3094200" cy="762000"/>
          </a:xfrm>
          <a:prstGeom prst="roundRect">
            <a:avLst>
              <a:gd fmla="val 16667" name="adj"/>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1"/>
          <p:cNvSpPr/>
          <p:nvPr/>
        </p:nvSpPr>
        <p:spPr>
          <a:xfrm>
            <a:off x="3496900" y="4572000"/>
            <a:ext cx="3672900" cy="2814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2"/>
          <p:cNvSpPr txBox="1"/>
          <p:nvPr>
            <p:ph type="title"/>
          </p:nvPr>
        </p:nvSpPr>
        <p:spPr>
          <a:xfrm>
            <a:off x="646100" y="452725"/>
            <a:ext cx="96798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DIRECT EMAIL MARKETING &amp; NEWSLETTER MANAGEMENT</a:t>
            </a:r>
            <a:endParaRPr i="1" sz="4400">
              <a:solidFill>
                <a:schemeClr val="accent3"/>
              </a:solidFill>
            </a:endParaRPr>
          </a:p>
        </p:txBody>
      </p:sp>
      <p:sp>
        <p:nvSpPr>
          <p:cNvPr id="471" name="Google Shape;471;p62"/>
          <p:cNvSpPr txBox="1"/>
          <p:nvPr>
            <p:ph idx="1" type="body"/>
          </p:nvPr>
        </p:nvSpPr>
        <p:spPr>
          <a:xfrm>
            <a:off x="1103300" y="2052925"/>
            <a:ext cx="6796500" cy="4597200"/>
          </a:xfrm>
          <a:prstGeom prst="rect">
            <a:avLst/>
          </a:prstGeom>
          <a:noFill/>
          <a:ln>
            <a:noFill/>
          </a:ln>
        </p:spPr>
        <p:txBody>
          <a:bodyPr anchorCtr="0" anchor="t" bIns="45700" lIns="91425" spcFirstLastPara="1" rIns="91425" wrap="square" tIns="45700">
            <a:noAutofit/>
          </a:bodyPr>
          <a:lstStyle/>
          <a:p>
            <a:pPr indent="-403860" lvl="0" marL="342900" marR="0" rtl="0" algn="l">
              <a:lnSpc>
                <a:spcPct val="100000"/>
              </a:lnSpc>
              <a:spcBef>
                <a:spcPts val="1000"/>
              </a:spcBef>
              <a:spcAft>
                <a:spcPts val="0"/>
              </a:spcAft>
              <a:buSzPts val="2400"/>
              <a:buChar char="►"/>
            </a:pPr>
            <a:r>
              <a:rPr lang="en-US" sz="2400"/>
              <a:t>Andras can manage your newsletter for you by working with your content to compile it, style it, and make sure it goes out on time.</a:t>
            </a:r>
            <a:endParaRPr sz="2400"/>
          </a:p>
          <a:p>
            <a:pPr indent="-403860" lvl="0" marL="342900" marR="0" rtl="0" algn="l">
              <a:lnSpc>
                <a:spcPct val="100000"/>
              </a:lnSpc>
              <a:spcBef>
                <a:spcPts val="1000"/>
              </a:spcBef>
              <a:spcAft>
                <a:spcPts val="0"/>
              </a:spcAft>
              <a:buSzPts val="2400"/>
              <a:buChar char="►"/>
            </a:pPr>
            <a:r>
              <a:rPr lang="en-US" sz="2400"/>
              <a:t>Direct Email Marketing to current customers to generate repeat business and outreach to new ones</a:t>
            </a:r>
            <a:endParaRPr sz="2400"/>
          </a:p>
          <a:p>
            <a:pPr indent="-403860" lvl="0" marL="342900" marR="0" rtl="0" algn="l">
              <a:lnSpc>
                <a:spcPct val="100000"/>
              </a:lnSpc>
              <a:spcBef>
                <a:spcPts val="1000"/>
              </a:spcBef>
              <a:spcAft>
                <a:spcPts val="0"/>
              </a:spcAft>
              <a:buSzPts val="2400"/>
              <a:buChar char="►"/>
            </a:pPr>
            <a:r>
              <a:rPr lang="en-US" sz="2400"/>
              <a:t>Collection of your blog content and promotions into monthly newsletter</a:t>
            </a:r>
            <a:endParaRPr sz="2400"/>
          </a:p>
          <a:p>
            <a:pPr indent="-403860" lvl="0" marL="342900" marR="0" rtl="0" algn="l">
              <a:lnSpc>
                <a:spcPct val="100000"/>
              </a:lnSpc>
              <a:spcBef>
                <a:spcPts val="1000"/>
              </a:spcBef>
              <a:spcAft>
                <a:spcPts val="0"/>
              </a:spcAft>
              <a:buSzPts val="2400"/>
              <a:buChar char="►"/>
            </a:pPr>
            <a:r>
              <a:rPr lang="en-US" sz="2400"/>
              <a:t>Mailing list exports from your site</a:t>
            </a:r>
            <a:endParaRPr sz="2400"/>
          </a:p>
          <a:p>
            <a:pPr indent="-403860" lvl="0" marL="342900" marR="0" rtl="0" algn="l">
              <a:lnSpc>
                <a:spcPct val="100000"/>
              </a:lnSpc>
              <a:spcBef>
                <a:spcPts val="1000"/>
              </a:spcBef>
              <a:spcAft>
                <a:spcPts val="0"/>
              </a:spcAft>
              <a:buSzPts val="2400"/>
              <a:buChar char="►"/>
            </a:pPr>
            <a:r>
              <a:rPr lang="en-US" sz="2400"/>
              <a:t>Reports on delivery, opens and clicks</a:t>
            </a:r>
            <a:endParaRPr sz="2400"/>
          </a:p>
        </p:txBody>
      </p:sp>
      <p:pic>
        <p:nvPicPr>
          <p:cNvPr id="472" name="Google Shape;472;p62"/>
          <p:cNvPicPr preferRelativeResize="0"/>
          <p:nvPr/>
        </p:nvPicPr>
        <p:blipFill rotWithShape="1">
          <a:blip r:embed="rId3">
            <a:alphaModFix/>
          </a:blip>
          <a:srcRect b="0" l="0" r="0" t="0"/>
          <a:stretch/>
        </p:blipFill>
        <p:spPr>
          <a:xfrm>
            <a:off x="7682325" y="2350200"/>
            <a:ext cx="4391500" cy="3513075"/>
          </a:xfrm>
          <a:prstGeom prst="rect">
            <a:avLst/>
          </a:prstGeom>
          <a:noFill/>
          <a:ln>
            <a:noFill/>
          </a:ln>
        </p:spPr>
      </p:pic>
      <p:sp>
        <p:nvSpPr>
          <p:cNvPr id="473" name="Google Shape;473;p62"/>
          <p:cNvSpPr txBox="1"/>
          <p:nvPr/>
        </p:nvSpPr>
        <p:spPr>
          <a:xfrm>
            <a:off x="7906050" y="5693775"/>
            <a:ext cx="4173900" cy="505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lang="en-US" sz="2400" u="sng">
                <a:solidFill>
                  <a:schemeClr val="hlink"/>
                </a:solidFill>
                <a:latin typeface="Century Gothic"/>
                <a:ea typeface="Century Gothic"/>
                <a:cs typeface="Century Gothic"/>
                <a:sym typeface="Century Gothic"/>
                <a:hlinkClick r:id="rId4"/>
              </a:rPr>
              <a:t>Click Here for Past Work!</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3"/>
          <p:cNvSpPr txBox="1"/>
          <p:nvPr>
            <p:ph type="title"/>
          </p:nvPr>
        </p:nvSpPr>
        <p:spPr>
          <a:xfrm>
            <a:off x="646100" y="452725"/>
            <a:ext cx="96798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PAY-PER-CLICK ADVERTISING (PPC)</a:t>
            </a:r>
            <a:endParaRPr i="1" sz="4400">
              <a:solidFill>
                <a:schemeClr val="accent3"/>
              </a:solidFill>
            </a:endParaRPr>
          </a:p>
        </p:txBody>
      </p:sp>
      <p:sp>
        <p:nvSpPr>
          <p:cNvPr id="479" name="Google Shape;479;p63"/>
          <p:cNvSpPr txBox="1"/>
          <p:nvPr>
            <p:ph idx="1" type="body"/>
          </p:nvPr>
        </p:nvSpPr>
        <p:spPr>
          <a:xfrm>
            <a:off x="1103300" y="2052925"/>
            <a:ext cx="6796500" cy="4597200"/>
          </a:xfrm>
          <a:prstGeom prst="rect">
            <a:avLst/>
          </a:prstGeom>
          <a:noFill/>
          <a:ln>
            <a:noFill/>
          </a:ln>
        </p:spPr>
        <p:txBody>
          <a:bodyPr anchorCtr="0" anchor="t" bIns="45700" lIns="91425" spcFirstLastPara="1" rIns="91425" wrap="square" tIns="45700">
            <a:noAutofit/>
          </a:bodyPr>
          <a:lstStyle/>
          <a:p>
            <a:pPr indent="-403860" lvl="0" marL="342900" marR="0" rtl="0" algn="l">
              <a:lnSpc>
                <a:spcPct val="100000"/>
              </a:lnSpc>
              <a:spcBef>
                <a:spcPts val="1000"/>
              </a:spcBef>
              <a:spcAft>
                <a:spcPts val="0"/>
              </a:spcAft>
              <a:buSzPts val="2400"/>
              <a:buChar char="►"/>
            </a:pPr>
            <a:r>
              <a:rPr lang="en-US" sz="2400"/>
              <a:t>Pay Per Click is one of the quickest ways of getting highly potential leads through a website for any business. It is considered as one of the most economical ways of running ads on the internet in order to promote a business aggressively.</a:t>
            </a:r>
            <a:endParaRPr sz="2400"/>
          </a:p>
          <a:p>
            <a:pPr indent="-403860" lvl="0" marL="342900" marR="0" rtl="0" algn="l">
              <a:lnSpc>
                <a:spcPct val="100000"/>
              </a:lnSpc>
              <a:spcBef>
                <a:spcPts val="1000"/>
              </a:spcBef>
              <a:spcAft>
                <a:spcPts val="0"/>
              </a:spcAft>
              <a:buSzPts val="2400"/>
              <a:buChar char="►"/>
            </a:pPr>
            <a:r>
              <a:rPr lang="en-US" sz="2400"/>
              <a:t>Pay Per Click is very promising, as one has to pay only when his or her PPC ad is clicked on. Therefore, it carries the most value in terms of price, provided that the PPC campaign is managed well.</a:t>
            </a:r>
            <a:endParaRPr sz="2400"/>
          </a:p>
        </p:txBody>
      </p:sp>
      <p:pic>
        <p:nvPicPr>
          <p:cNvPr id="480" name="Google Shape;480;p63"/>
          <p:cNvPicPr preferRelativeResize="0"/>
          <p:nvPr/>
        </p:nvPicPr>
        <p:blipFill rotWithShape="1">
          <a:blip r:embed="rId3">
            <a:alphaModFix/>
          </a:blip>
          <a:srcRect b="0" l="4479" r="4479" t="0"/>
          <a:stretch/>
        </p:blipFill>
        <p:spPr>
          <a:xfrm>
            <a:off x="8210000" y="2309325"/>
            <a:ext cx="3670976" cy="2936675"/>
          </a:xfrm>
          <a:prstGeom prst="rect">
            <a:avLst/>
          </a:prstGeom>
          <a:noFill/>
          <a:ln>
            <a:noFill/>
          </a:ln>
        </p:spPr>
      </p:pic>
      <p:sp>
        <p:nvSpPr>
          <p:cNvPr id="481" name="Google Shape;481;p63"/>
          <p:cNvSpPr txBox="1"/>
          <p:nvPr/>
        </p:nvSpPr>
        <p:spPr>
          <a:xfrm>
            <a:off x="7906050" y="5312775"/>
            <a:ext cx="4173900" cy="5058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lang="en-US" sz="2400" u="sng">
                <a:solidFill>
                  <a:schemeClr val="hlink"/>
                </a:solidFill>
                <a:latin typeface="Century Gothic"/>
                <a:ea typeface="Century Gothic"/>
                <a:cs typeface="Century Gothic"/>
                <a:sym typeface="Century Gothic"/>
                <a:hlinkClick r:id="rId4"/>
              </a:rPr>
              <a:t>Learn More About PPC Ads Here</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4"/>
          <p:cNvSpPr txBox="1"/>
          <p:nvPr>
            <p:ph type="title"/>
          </p:nvPr>
        </p:nvSpPr>
        <p:spPr>
          <a:xfrm>
            <a:off x="646100" y="452725"/>
            <a:ext cx="96798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SEARCH ENGINE OPTIMIZATION (SEO): A HOLISTIC APPROACH</a:t>
            </a:r>
            <a:endParaRPr i="1" sz="4400">
              <a:solidFill>
                <a:schemeClr val="accent3"/>
              </a:solidFill>
            </a:endParaRPr>
          </a:p>
        </p:txBody>
      </p:sp>
      <p:sp>
        <p:nvSpPr>
          <p:cNvPr id="487" name="Google Shape;487;p64"/>
          <p:cNvSpPr txBox="1"/>
          <p:nvPr>
            <p:ph idx="1" type="body"/>
          </p:nvPr>
        </p:nvSpPr>
        <p:spPr>
          <a:xfrm>
            <a:off x="1103300" y="1976725"/>
            <a:ext cx="9222600" cy="4597200"/>
          </a:xfrm>
          <a:prstGeom prst="rect">
            <a:avLst/>
          </a:prstGeom>
          <a:noFill/>
          <a:ln>
            <a:noFill/>
          </a:ln>
        </p:spPr>
        <p:txBody>
          <a:bodyPr anchorCtr="0" anchor="t" bIns="45700" lIns="91425" spcFirstLastPara="1" rIns="91425" wrap="square" tIns="45700">
            <a:noAutofit/>
          </a:bodyPr>
          <a:lstStyle/>
          <a:p>
            <a:pPr indent="-403860" lvl="0" marL="342900" marR="0" rtl="0" algn="l">
              <a:lnSpc>
                <a:spcPct val="100000"/>
              </a:lnSpc>
              <a:spcBef>
                <a:spcPts val="1000"/>
              </a:spcBef>
              <a:spcAft>
                <a:spcPts val="0"/>
              </a:spcAft>
              <a:buSzPts val="2400"/>
              <a:buChar char="►"/>
            </a:pPr>
            <a:r>
              <a:rPr lang="en-US" sz="2400"/>
              <a:t>A holistic and semantic approach to SEO includes:</a:t>
            </a:r>
            <a:endParaRPr sz="2400"/>
          </a:p>
          <a:p>
            <a:pPr indent="0" lvl="0" marL="342900" marR="0" rtl="0" algn="l">
              <a:lnSpc>
                <a:spcPct val="100000"/>
              </a:lnSpc>
              <a:spcBef>
                <a:spcPts val="1000"/>
              </a:spcBef>
              <a:spcAft>
                <a:spcPts val="0"/>
              </a:spcAft>
              <a:buNone/>
            </a:pPr>
            <a:r>
              <a:t/>
            </a:r>
            <a:endParaRPr sz="2400"/>
          </a:p>
          <a:p>
            <a:pPr indent="-346710" lvl="1" marL="742950" marR="0" rtl="0" algn="l">
              <a:lnSpc>
                <a:spcPct val="100000"/>
              </a:lnSpc>
              <a:spcBef>
                <a:spcPts val="1000"/>
              </a:spcBef>
              <a:spcAft>
                <a:spcPts val="0"/>
              </a:spcAft>
              <a:buSzPts val="2400"/>
              <a:buChar char="►"/>
            </a:pPr>
            <a:r>
              <a:rPr lang="en-US" sz="2400"/>
              <a:t>Initial SEO Audit</a:t>
            </a:r>
            <a:endParaRPr sz="2400"/>
          </a:p>
          <a:p>
            <a:pPr indent="-346710" lvl="1" marL="742950" marR="0" rtl="0" algn="l">
              <a:lnSpc>
                <a:spcPct val="100000"/>
              </a:lnSpc>
              <a:spcBef>
                <a:spcPts val="1000"/>
              </a:spcBef>
              <a:spcAft>
                <a:spcPts val="0"/>
              </a:spcAft>
              <a:buSzPts val="2400"/>
              <a:buChar char="►"/>
            </a:pPr>
            <a:r>
              <a:rPr lang="en-US" sz="2400"/>
              <a:t>Formulation of SEO Strategy</a:t>
            </a:r>
            <a:endParaRPr sz="2400"/>
          </a:p>
          <a:p>
            <a:pPr indent="-346710" lvl="1" marL="742950" marR="0" rtl="0" algn="l">
              <a:lnSpc>
                <a:spcPct val="100000"/>
              </a:lnSpc>
              <a:spcBef>
                <a:spcPts val="1000"/>
              </a:spcBef>
              <a:spcAft>
                <a:spcPts val="0"/>
              </a:spcAft>
              <a:buSzPts val="2400"/>
              <a:buChar char="►"/>
            </a:pPr>
            <a:r>
              <a:rPr lang="en-US" sz="2400"/>
              <a:t>Strategy Implementation</a:t>
            </a:r>
            <a:endParaRPr sz="2400"/>
          </a:p>
          <a:p>
            <a:pPr indent="-346710" lvl="1" marL="742950" marR="0" rtl="0" algn="l">
              <a:lnSpc>
                <a:spcPct val="100000"/>
              </a:lnSpc>
              <a:spcBef>
                <a:spcPts val="1000"/>
              </a:spcBef>
              <a:spcAft>
                <a:spcPts val="0"/>
              </a:spcAft>
              <a:buSzPts val="2400"/>
              <a:buChar char="►"/>
            </a:pPr>
            <a:r>
              <a:rPr lang="en-US" sz="2400"/>
              <a:t>Results of Strategy Implementation</a:t>
            </a:r>
            <a:endParaRPr sz="2400"/>
          </a:p>
          <a:p>
            <a:pPr indent="-346710" lvl="1" marL="742950" marR="0" rtl="0" algn="l">
              <a:lnSpc>
                <a:spcPct val="100000"/>
              </a:lnSpc>
              <a:spcBef>
                <a:spcPts val="1000"/>
              </a:spcBef>
              <a:spcAft>
                <a:spcPts val="0"/>
              </a:spcAft>
              <a:buSzPts val="2400"/>
              <a:buChar char="►"/>
            </a:pPr>
            <a:r>
              <a:rPr lang="en-US" sz="2400"/>
              <a:t>Revisions</a:t>
            </a:r>
            <a:endParaRPr sz="2400"/>
          </a:p>
          <a:p>
            <a:pPr indent="-346710" lvl="1" marL="742950" marR="0" rtl="0" algn="l">
              <a:lnSpc>
                <a:spcPct val="100000"/>
              </a:lnSpc>
              <a:spcBef>
                <a:spcPts val="1000"/>
              </a:spcBef>
              <a:spcAft>
                <a:spcPts val="0"/>
              </a:spcAft>
              <a:buSzPts val="2400"/>
              <a:buChar char="►"/>
            </a:pPr>
            <a:r>
              <a:rPr lang="en-US" sz="2400"/>
              <a:t>Reporting</a:t>
            </a:r>
            <a:endParaRPr sz="2400"/>
          </a:p>
        </p:txBody>
      </p:sp>
      <p:pic>
        <p:nvPicPr>
          <p:cNvPr id="488" name="Google Shape;488;p64"/>
          <p:cNvPicPr preferRelativeResize="0"/>
          <p:nvPr/>
        </p:nvPicPr>
        <p:blipFill rotWithShape="1">
          <a:blip r:embed="rId3">
            <a:alphaModFix/>
          </a:blip>
          <a:srcRect b="0" l="0" r="8332" t="0"/>
          <a:stretch/>
        </p:blipFill>
        <p:spPr>
          <a:xfrm>
            <a:off x="7682200" y="2980150"/>
            <a:ext cx="4315426" cy="3138374"/>
          </a:xfrm>
          <a:prstGeom prst="rect">
            <a:avLst/>
          </a:prstGeom>
          <a:noFill/>
          <a:ln>
            <a:noFill/>
          </a:ln>
        </p:spPr>
      </p:pic>
      <p:sp>
        <p:nvSpPr>
          <p:cNvPr id="489" name="Google Shape;489;p64"/>
          <p:cNvSpPr txBox="1"/>
          <p:nvPr/>
        </p:nvSpPr>
        <p:spPr>
          <a:xfrm>
            <a:off x="1515200" y="5889925"/>
            <a:ext cx="5942400" cy="684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lang="en-US" sz="2400" u="sng">
                <a:solidFill>
                  <a:schemeClr val="hlink"/>
                </a:solidFill>
                <a:latin typeface="Century Gothic"/>
                <a:ea typeface="Century Gothic"/>
                <a:cs typeface="Century Gothic"/>
                <a:sym typeface="Century Gothic"/>
                <a:hlinkClick r:id="rId4"/>
              </a:rPr>
              <a:t>Work Sample - Click Here</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5"/>
          <p:cNvSpPr txBox="1"/>
          <p:nvPr>
            <p:ph type="title"/>
          </p:nvPr>
        </p:nvSpPr>
        <p:spPr>
          <a:xfrm>
            <a:off x="646100" y="452725"/>
            <a:ext cx="9679800" cy="1400400"/>
          </a:xfrm>
          <a:prstGeom prst="rect">
            <a:avLst/>
          </a:prstGeom>
          <a:noFill/>
          <a:ln>
            <a:noFill/>
          </a:ln>
        </p:spPr>
        <p:txBody>
          <a:bodyPr anchorCtr="0" anchor="t" bIns="45700" lIns="91425" spcFirstLastPara="1" rIns="91425" wrap="square" tIns="45700">
            <a:noAutofit/>
          </a:bodyPr>
          <a:lstStyle/>
          <a:p>
            <a:pPr indent="-508000" lvl="0" marL="457200" rtl="0" algn="l">
              <a:spcBef>
                <a:spcPts val="0"/>
              </a:spcBef>
              <a:spcAft>
                <a:spcPts val="0"/>
              </a:spcAft>
              <a:buClr>
                <a:schemeClr val="accent3"/>
              </a:buClr>
              <a:buSzPts val="4400"/>
              <a:buChar char="+"/>
            </a:pPr>
            <a:r>
              <a:rPr lang="en-US" sz="4400">
                <a:solidFill>
                  <a:schemeClr val="accent3"/>
                </a:solidFill>
              </a:rPr>
              <a:t>MONTHLY TRAFFIC &amp; ANALYTICS REPORTS</a:t>
            </a:r>
            <a:endParaRPr i="1" sz="4400">
              <a:solidFill>
                <a:schemeClr val="accent3"/>
              </a:solidFill>
            </a:endParaRPr>
          </a:p>
        </p:txBody>
      </p:sp>
      <p:sp>
        <p:nvSpPr>
          <p:cNvPr id="495" name="Google Shape;495;p65"/>
          <p:cNvSpPr txBox="1"/>
          <p:nvPr>
            <p:ph idx="1" type="body"/>
          </p:nvPr>
        </p:nvSpPr>
        <p:spPr>
          <a:xfrm>
            <a:off x="1103300" y="2052925"/>
            <a:ext cx="6019200" cy="4597200"/>
          </a:xfrm>
          <a:prstGeom prst="rect">
            <a:avLst/>
          </a:prstGeom>
          <a:noFill/>
          <a:ln>
            <a:noFill/>
          </a:ln>
        </p:spPr>
        <p:txBody>
          <a:bodyPr anchorCtr="0" anchor="t" bIns="45700" lIns="91425" spcFirstLastPara="1" rIns="91425" wrap="square" tIns="45700">
            <a:noAutofit/>
          </a:bodyPr>
          <a:lstStyle/>
          <a:p>
            <a:pPr indent="-403860" lvl="0" marL="342900" marR="0" rtl="0" algn="l">
              <a:lnSpc>
                <a:spcPct val="100000"/>
              </a:lnSpc>
              <a:spcBef>
                <a:spcPts val="1000"/>
              </a:spcBef>
              <a:spcAft>
                <a:spcPts val="0"/>
              </a:spcAft>
              <a:buSzPts val="2400"/>
              <a:buChar char="►"/>
            </a:pPr>
            <a:r>
              <a:rPr lang="en-US" sz="2400"/>
              <a:t>Each month, you have the option to request a custom traffic &amp; analytics report to show you your return on investment from your web, social, and sales activities.</a:t>
            </a:r>
            <a:endParaRPr sz="2400"/>
          </a:p>
          <a:p>
            <a:pPr indent="-403860" lvl="0" marL="342900" marR="0" rtl="0" algn="l">
              <a:lnSpc>
                <a:spcPct val="100000"/>
              </a:lnSpc>
              <a:spcBef>
                <a:spcPts val="1000"/>
              </a:spcBef>
              <a:spcAft>
                <a:spcPts val="0"/>
              </a:spcAft>
              <a:buSzPts val="2400"/>
              <a:buChar char="►"/>
            </a:pPr>
            <a:r>
              <a:rPr lang="en-US" sz="2400"/>
              <a:t>These reports will come in the form of a PowerPoint presentation and should take no more than 5-15 mins to review. As always, I will be available to address any concerns.</a:t>
            </a:r>
            <a:endParaRPr sz="2400"/>
          </a:p>
        </p:txBody>
      </p:sp>
      <p:pic>
        <p:nvPicPr>
          <p:cNvPr id="496" name="Google Shape;496;p65"/>
          <p:cNvPicPr preferRelativeResize="0"/>
          <p:nvPr/>
        </p:nvPicPr>
        <p:blipFill rotWithShape="1">
          <a:blip r:embed="rId3">
            <a:alphaModFix/>
          </a:blip>
          <a:srcRect b="5547" l="0" r="0" t="5547"/>
          <a:stretch/>
        </p:blipFill>
        <p:spPr>
          <a:xfrm>
            <a:off x="7194125" y="2541600"/>
            <a:ext cx="4819051" cy="3504626"/>
          </a:xfrm>
          <a:prstGeom prst="rect">
            <a:avLst/>
          </a:prstGeom>
          <a:noFill/>
          <a:ln>
            <a:noFill/>
          </a:ln>
        </p:spPr>
      </p:pic>
      <p:sp>
        <p:nvSpPr>
          <p:cNvPr id="497" name="Google Shape;497;p65"/>
          <p:cNvSpPr txBox="1"/>
          <p:nvPr/>
        </p:nvSpPr>
        <p:spPr>
          <a:xfrm>
            <a:off x="1515200" y="5889925"/>
            <a:ext cx="5942400" cy="684000"/>
          </a:xfrm>
          <a:prstGeom prst="rect">
            <a:avLst/>
          </a:prstGeom>
          <a:noFill/>
          <a:ln>
            <a:noFill/>
          </a:ln>
        </p:spPr>
        <p:txBody>
          <a:bodyPr anchorCtr="0" anchor="t" bIns="91425" lIns="91425" spcFirstLastPara="1" rIns="91425" wrap="square" tIns="91425">
            <a:noAutofit/>
          </a:bodyPr>
          <a:lstStyle/>
          <a:p>
            <a:pPr indent="0" lvl="0" marL="0" rtl="0" algn="ctr">
              <a:spcBef>
                <a:spcPts val="1000"/>
              </a:spcBef>
              <a:spcAft>
                <a:spcPts val="0"/>
              </a:spcAft>
              <a:buNone/>
            </a:pPr>
            <a:r>
              <a:rPr lang="en-US" sz="2400" u="sng">
                <a:solidFill>
                  <a:schemeClr val="hlink"/>
                </a:solidFill>
                <a:latin typeface="Century Gothic"/>
                <a:ea typeface="Century Gothic"/>
                <a:cs typeface="Century Gothic"/>
                <a:sym typeface="Century Gothic"/>
                <a:hlinkClick r:id="rId4"/>
              </a:rPr>
              <a:t>Work Sample - Click Here</a:t>
            </a: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type="title"/>
          </p:nvPr>
        </p:nvSpPr>
        <p:spPr>
          <a:xfrm>
            <a:off x="646111" y="528918"/>
            <a:ext cx="9404700" cy="1400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2"/>
              </a:buClr>
              <a:buSzPts val="4400"/>
              <a:buFont typeface="Century Gothic"/>
              <a:buNone/>
            </a:pPr>
            <a:r>
              <a:rPr lang="en-US" sz="3600"/>
              <a:t>What are your immediate</a:t>
            </a:r>
            <a:r>
              <a:rPr lang="en-US" sz="3600"/>
              <a:t> project goals? </a:t>
            </a:r>
            <a:endParaRPr sz="3600"/>
          </a:p>
          <a:p>
            <a:pPr indent="0" lvl="0" marL="0" rtl="0" algn="l">
              <a:spcBef>
                <a:spcPts val="0"/>
              </a:spcBef>
              <a:spcAft>
                <a:spcPts val="0"/>
              </a:spcAft>
              <a:buNone/>
            </a:pPr>
            <a:r>
              <a:t/>
            </a:r>
            <a:endParaRPr/>
          </a:p>
        </p:txBody>
      </p:sp>
      <p:sp>
        <p:nvSpPr>
          <p:cNvPr id="300" name="Google Shape;300;p39"/>
          <p:cNvSpPr txBox="1"/>
          <p:nvPr>
            <p:ph idx="1" type="body"/>
          </p:nvPr>
        </p:nvSpPr>
        <p:spPr>
          <a:xfrm>
            <a:off x="1179512" y="1748118"/>
            <a:ext cx="8946600" cy="4195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i="1" lang="en-US" sz="3000">
                <a:solidFill>
                  <a:schemeClr val="lt2"/>
                </a:solidFill>
              </a:rPr>
              <a:t>Peter Burwash International </a:t>
            </a:r>
            <a:r>
              <a:rPr lang="en-US" sz="3000">
                <a:solidFill>
                  <a:schemeClr val="lt2"/>
                </a:solidFill>
              </a:rPr>
              <a:t>is looking for a membership website ​​that </a:t>
            </a:r>
            <a:r>
              <a:rPr i="1" lang="en-US" sz="3000">
                <a:solidFill>
                  <a:schemeClr val="lt2"/>
                </a:solidFill>
              </a:rPr>
              <a:t>PBI Pros </a:t>
            </a:r>
            <a:r>
              <a:rPr lang="en-US" sz="3000">
                <a:solidFill>
                  <a:schemeClr val="lt2"/>
                </a:solidFill>
              </a:rPr>
              <a:t>can sell instructional and related customer-oriented multimedia content through. </a:t>
            </a:r>
            <a:r>
              <a:rPr i="1" lang="en-US" sz="3000">
                <a:solidFill>
                  <a:schemeClr val="lt2"/>
                </a:solidFill>
              </a:rPr>
              <a:t>PBI </a:t>
            </a:r>
            <a:r>
              <a:rPr lang="en-US" sz="3000">
                <a:solidFill>
                  <a:schemeClr val="lt2"/>
                </a:solidFill>
              </a:rPr>
              <a:t>would also like to learn about how to train their </a:t>
            </a:r>
            <a:r>
              <a:rPr i="1" lang="en-US" sz="3000">
                <a:solidFill>
                  <a:schemeClr val="lt2"/>
                </a:solidFill>
              </a:rPr>
              <a:t>PBI </a:t>
            </a:r>
            <a:r>
              <a:rPr lang="en-US" sz="3000">
                <a:solidFill>
                  <a:schemeClr val="lt2"/>
                </a:solidFill>
              </a:rPr>
              <a:t>Pros to upsell complementary valued-added services through said membership website.</a:t>
            </a:r>
            <a:endParaRPr sz="3000"/>
          </a:p>
        </p:txBody>
      </p:sp>
      <p:pic>
        <p:nvPicPr>
          <p:cNvPr id="301" name="Google Shape;301;p39"/>
          <p:cNvPicPr preferRelativeResize="0"/>
          <p:nvPr/>
        </p:nvPicPr>
        <p:blipFill rotWithShape="1">
          <a:blip r:embed="rId3">
            <a:alphaModFix/>
          </a:blip>
          <a:srcRect b="1690" l="0" r="0" t="0"/>
          <a:stretch/>
        </p:blipFill>
        <p:spPr>
          <a:xfrm>
            <a:off x="9189775" y="4887100"/>
            <a:ext cx="2909349" cy="1970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txBox="1"/>
          <p:nvPr>
            <p:ph type="title"/>
          </p:nvPr>
        </p:nvSpPr>
        <p:spPr>
          <a:xfrm>
            <a:off x="1002556" y="-613917"/>
            <a:ext cx="8825700" cy="1915500"/>
          </a:xfrm>
          <a:prstGeom prst="rect">
            <a:avLst/>
          </a:prstGeom>
          <a:noFill/>
          <a:ln>
            <a:noFill/>
          </a:ln>
        </p:spPr>
        <p:txBody>
          <a:bodyPr anchorCtr="0" anchor="b" bIns="45700" lIns="91425" spcFirstLastPara="1" rIns="91425" wrap="square" tIns="45700">
            <a:noAutofit/>
          </a:bodyPr>
          <a:lstStyle/>
          <a:p>
            <a:pPr indent="-533400" lvl="0" marL="457200" rtl="0" algn="l">
              <a:spcBef>
                <a:spcPts val="0"/>
              </a:spcBef>
              <a:spcAft>
                <a:spcPts val="0"/>
              </a:spcAft>
              <a:buClr>
                <a:schemeClr val="accent3"/>
              </a:buClr>
              <a:buSzPts val="4800"/>
              <a:buChar char="+"/>
            </a:pPr>
            <a:r>
              <a:rPr lang="en-US" sz="4800">
                <a:solidFill>
                  <a:schemeClr val="accent3"/>
                </a:solidFill>
              </a:rPr>
              <a:t>THE END</a:t>
            </a:r>
            <a:endParaRPr sz="4800">
              <a:solidFill>
                <a:schemeClr val="accent3"/>
              </a:solidFill>
            </a:endParaRPr>
          </a:p>
        </p:txBody>
      </p:sp>
      <p:sp>
        <p:nvSpPr>
          <p:cNvPr id="503" name="Google Shape;503;p66"/>
          <p:cNvSpPr txBox="1"/>
          <p:nvPr>
            <p:ph idx="1" type="body"/>
          </p:nvPr>
        </p:nvSpPr>
        <p:spPr>
          <a:xfrm>
            <a:off x="1002550" y="1301720"/>
            <a:ext cx="8825700" cy="1522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600"/>
              <a:buNone/>
            </a:pPr>
            <a:r>
              <a:rPr lang="en-US" sz="2400"/>
              <a:t>Thank you for your time! </a:t>
            </a:r>
            <a:endParaRPr sz="2400"/>
          </a:p>
          <a:p>
            <a:pPr indent="0" lvl="0" marL="0" rtl="0" algn="l">
              <a:spcBef>
                <a:spcPts val="0"/>
              </a:spcBef>
              <a:spcAft>
                <a:spcPts val="0"/>
              </a:spcAft>
              <a:buSzPts val="1600"/>
              <a:buNone/>
            </a:pPr>
            <a:r>
              <a:rPr lang="en-US" sz="2400"/>
              <a:t>Contact Andras Cruz-Aedo or Ramon Osa at </a:t>
            </a:r>
            <a:endParaRPr sz="2400"/>
          </a:p>
          <a:p>
            <a:pPr indent="0" lvl="0" marL="0" rtl="0" algn="l">
              <a:spcBef>
                <a:spcPts val="0"/>
              </a:spcBef>
              <a:spcAft>
                <a:spcPts val="0"/>
              </a:spcAft>
              <a:buSzPts val="1600"/>
              <a:buNone/>
            </a:pPr>
            <a:r>
              <a:rPr b="1" lang="en-US" sz="2400"/>
              <a:t>(310) 218-6803</a:t>
            </a:r>
            <a:r>
              <a:rPr lang="en-US" sz="2400"/>
              <a:t> or </a:t>
            </a:r>
            <a:endParaRPr sz="2400"/>
          </a:p>
          <a:p>
            <a:pPr indent="0" lvl="0" marL="0" rtl="0" algn="l">
              <a:spcBef>
                <a:spcPts val="0"/>
              </a:spcBef>
              <a:spcAft>
                <a:spcPts val="0"/>
              </a:spcAft>
              <a:buSzPts val="1600"/>
              <a:buNone/>
            </a:pPr>
            <a:r>
              <a:rPr lang="en-US" sz="2400"/>
              <a:t>email </a:t>
            </a:r>
            <a:r>
              <a:rPr b="1" lang="en-US" sz="2400" u="sng">
                <a:solidFill>
                  <a:schemeClr val="hlink"/>
                </a:solidFill>
                <a:hlinkClick r:id="rId3"/>
              </a:rPr>
              <a:t>andrascruzaedo@email.arizona.edu</a:t>
            </a:r>
            <a:r>
              <a:rPr b="1" lang="en-US" sz="2400"/>
              <a:t> </a:t>
            </a:r>
            <a:endParaRPr b="1" sz="2400"/>
          </a:p>
          <a:p>
            <a:pPr indent="0" lvl="0" marL="0" rtl="0" algn="l">
              <a:spcBef>
                <a:spcPts val="0"/>
              </a:spcBef>
              <a:spcAft>
                <a:spcPts val="0"/>
              </a:spcAft>
              <a:buSzPts val="1600"/>
              <a:buNone/>
            </a:pPr>
            <a:r>
              <a:rPr lang="en-US" sz="2400"/>
              <a:t>today!</a:t>
            </a:r>
            <a:endParaRPr sz="2400"/>
          </a:p>
        </p:txBody>
      </p:sp>
      <p:pic>
        <p:nvPicPr>
          <p:cNvPr id="504" name="Google Shape;504;p66"/>
          <p:cNvPicPr preferRelativeResize="0"/>
          <p:nvPr/>
        </p:nvPicPr>
        <p:blipFill rotWithShape="1">
          <a:blip r:embed="rId4">
            <a:alphaModFix/>
          </a:blip>
          <a:srcRect b="1690" l="0" r="0" t="0"/>
          <a:stretch/>
        </p:blipFill>
        <p:spPr>
          <a:xfrm>
            <a:off x="5559500" y="2427825"/>
            <a:ext cx="6539626" cy="443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type="title"/>
          </p:nvPr>
        </p:nvSpPr>
        <p:spPr>
          <a:xfrm>
            <a:off x="646100" y="452725"/>
            <a:ext cx="93528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000"/>
              <a:t>Month 1: Increased sales from membership portal and </a:t>
            </a:r>
            <a:r>
              <a:rPr i="1" lang="en-US" sz="3000"/>
              <a:t>Osa360 </a:t>
            </a:r>
            <a:r>
              <a:rPr lang="en-US" sz="3000"/>
              <a:t>marketing trainings and campaign</a:t>
            </a:r>
            <a:endParaRPr sz="3000"/>
          </a:p>
        </p:txBody>
      </p:sp>
      <p:graphicFrame>
        <p:nvGraphicFramePr>
          <p:cNvPr id="307" name="Google Shape;307;p40"/>
          <p:cNvGraphicFramePr/>
          <p:nvPr/>
        </p:nvGraphicFramePr>
        <p:xfrm>
          <a:off x="1103300" y="1776950"/>
          <a:ext cx="3000000" cy="3000000"/>
        </p:xfrm>
        <a:graphic>
          <a:graphicData uri="http://schemas.openxmlformats.org/drawingml/2006/table">
            <a:tbl>
              <a:tblPr>
                <a:noFill/>
                <a:tableStyleId>{E95A43CA-AC1C-45FE-976C-A6C4E0F1A7F4}</a:tableStyleId>
              </a:tblPr>
              <a:tblGrid>
                <a:gridCol w="1292325"/>
                <a:gridCol w="8843875"/>
              </a:tblGrid>
              <a:tr h="2432350">
                <a:tc>
                  <a:txBody>
                    <a:bodyPr/>
                    <a:lstStyle/>
                    <a:p>
                      <a:pPr indent="0" lvl="0" marL="0" rtl="0" algn="ctr">
                        <a:spcBef>
                          <a:spcPts val="0"/>
                        </a:spcBef>
                        <a:spcAft>
                          <a:spcPts val="0"/>
                        </a:spcAft>
                        <a:buNone/>
                      </a:pPr>
                      <a:r>
                        <a:rPr lang="en-US" sz="2400">
                          <a:solidFill>
                            <a:schemeClr val="lt2"/>
                          </a:solidFill>
                          <a:latin typeface="Century Gothic"/>
                          <a:ea typeface="Century Gothic"/>
                          <a:cs typeface="Century Gothic"/>
                          <a:sym typeface="Century Gothic"/>
                        </a:rPr>
                        <a:t>Weeks 1-2</a:t>
                      </a:r>
                      <a:endParaRPr sz="2400">
                        <a:solidFill>
                          <a:schemeClr val="lt2"/>
                        </a:solidFill>
                        <a:latin typeface="Century Gothic"/>
                        <a:ea typeface="Century Gothic"/>
                        <a:cs typeface="Century Gothic"/>
                        <a:sym typeface="Century Gothic"/>
                      </a:endParaRPr>
                    </a:p>
                  </a:txBody>
                  <a:tcPr marT="91425" marB="91425" marR="91425" marL="91425"/>
                </a:tc>
                <a:tc>
                  <a:txBody>
                    <a:bodyPr/>
                    <a:lstStyle/>
                    <a:p>
                      <a:pPr indent="-184150" lvl="0" marL="285750" rtl="0" algn="l">
                        <a:spcBef>
                          <a:spcPts val="0"/>
                        </a:spcBef>
                        <a:spcAft>
                          <a:spcPts val="0"/>
                        </a:spcAft>
                        <a:buClr>
                          <a:schemeClr val="lt2"/>
                        </a:buClr>
                        <a:buSzPts val="2000"/>
                        <a:buFont typeface="Century Gothic"/>
                        <a:buAutoNum type="alphaLcParenR"/>
                      </a:pPr>
                      <a:r>
                        <a:rPr lang="en-US" sz="2000">
                          <a:solidFill>
                            <a:schemeClr val="lt2"/>
                          </a:solidFill>
                          <a:latin typeface="Century Gothic"/>
                          <a:ea typeface="Century Gothic"/>
                          <a:cs typeface="Century Gothic"/>
                          <a:sym typeface="Century Gothic"/>
                        </a:rPr>
                        <a:t>Teach your Dallas staff and pros intent based branding;</a:t>
                      </a:r>
                      <a:endParaRPr sz="2000">
                        <a:solidFill>
                          <a:schemeClr val="lt2"/>
                        </a:solidFill>
                        <a:latin typeface="Century Gothic"/>
                        <a:ea typeface="Century Gothic"/>
                        <a:cs typeface="Century Gothic"/>
                        <a:sym typeface="Century Gothic"/>
                      </a:endParaRPr>
                    </a:p>
                    <a:p>
                      <a:pPr indent="0" lvl="0" marL="285750" marR="0" rtl="0" algn="l">
                        <a:lnSpc>
                          <a:spcPct val="100000"/>
                        </a:lnSpc>
                        <a:spcBef>
                          <a:spcPts val="0"/>
                        </a:spcBef>
                        <a:spcAft>
                          <a:spcPts val="0"/>
                        </a:spcAft>
                        <a:buNone/>
                      </a:pPr>
                      <a:r>
                        <a:rPr lang="en-US" sz="2000">
                          <a:solidFill>
                            <a:schemeClr val="lt2"/>
                          </a:solidFill>
                          <a:latin typeface="Century Gothic"/>
                          <a:ea typeface="Century Gothic"/>
                          <a:cs typeface="Century Gothic"/>
                          <a:sym typeface="Century Gothic"/>
                        </a:rPr>
                        <a:t>10 virtual “Intent Based Branding Methodology” trainings (20 total hours of training) video integration on to website. 2 hour video shoot with clips uploaded onto website. portfolio of stock videos. video integration on to website 2 hour video </a:t>
                      </a:r>
                      <a:endParaRPr sz="2000">
                        <a:solidFill>
                          <a:schemeClr val="lt2"/>
                        </a:solidFill>
                        <a:latin typeface="Century Gothic"/>
                        <a:ea typeface="Century Gothic"/>
                        <a:cs typeface="Century Gothic"/>
                        <a:sym typeface="Century Gothic"/>
                      </a:endParaRPr>
                    </a:p>
                    <a:p>
                      <a:pPr indent="-184150" lvl="0" marL="285750" rtl="0" algn="l">
                        <a:spcBef>
                          <a:spcPts val="0"/>
                        </a:spcBef>
                        <a:spcAft>
                          <a:spcPts val="0"/>
                        </a:spcAft>
                        <a:buClr>
                          <a:schemeClr val="lt2"/>
                        </a:buClr>
                        <a:buSzPts val="2000"/>
                        <a:buFont typeface="Century Gothic"/>
                        <a:buAutoNum type="alphaLcParenR"/>
                      </a:pPr>
                      <a:r>
                        <a:rPr lang="en-US" sz="2000">
                          <a:solidFill>
                            <a:schemeClr val="lt2"/>
                          </a:solidFill>
                          <a:latin typeface="Century Gothic"/>
                          <a:ea typeface="Century Gothic"/>
                          <a:cs typeface="Century Gothic"/>
                          <a:sym typeface="Century Gothic"/>
                        </a:rPr>
                        <a:t>Design, develop, and manage a business model for your PBI Pros in order to increase the percentage of PBI Pros who participate in this project from 11% to 55%</a:t>
                      </a:r>
                      <a:endParaRPr sz="2000">
                        <a:solidFill>
                          <a:schemeClr val="lt2"/>
                        </a:solidFill>
                        <a:latin typeface="Century Gothic"/>
                        <a:ea typeface="Century Gothic"/>
                        <a:cs typeface="Century Gothic"/>
                        <a:sym typeface="Century Gothic"/>
                      </a:endParaRPr>
                    </a:p>
                  </a:txBody>
                  <a:tcPr marT="91425" marB="91425" marR="91425" marL="91425"/>
                </a:tc>
              </a:tr>
              <a:tr h="2149525">
                <a:tc>
                  <a:txBody>
                    <a:bodyPr/>
                    <a:lstStyle/>
                    <a:p>
                      <a:pPr indent="0" lvl="0" marL="0" rtl="0" algn="ctr">
                        <a:spcBef>
                          <a:spcPts val="0"/>
                        </a:spcBef>
                        <a:spcAft>
                          <a:spcPts val="0"/>
                        </a:spcAft>
                        <a:buNone/>
                      </a:pPr>
                      <a:r>
                        <a:rPr lang="en-US" sz="2400">
                          <a:solidFill>
                            <a:schemeClr val="lt2"/>
                          </a:solidFill>
                          <a:latin typeface="Century Gothic"/>
                          <a:ea typeface="Century Gothic"/>
                          <a:cs typeface="Century Gothic"/>
                          <a:sym typeface="Century Gothic"/>
                        </a:rPr>
                        <a:t>Weeks 2-4</a:t>
                      </a:r>
                      <a:endParaRPr sz="2400">
                        <a:solidFill>
                          <a:schemeClr val="lt2"/>
                        </a:solidFill>
                        <a:latin typeface="Century Gothic"/>
                        <a:ea typeface="Century Gothic"/>
                        <a:cs typeface="Century Gothic"/>
                        <a:sym typeface="Century Gothic"/>
                      </a:endParaRPr>
                    </a:p>
                  </a:txBody>
                  <a:tcPr marT="91425" marB="91425" marR="91425" marL="91425"/>
                </a:tc>
                <a:tc>
                  <a:txBody>
                    <a:bodyPr/>
                    <a:lstStyle/>
                    <a:p>
                      <a:pPr indent="-184150" lvl="0" marL="285750" rtl="0" algn="l">
                        <a:spcBef>
                          <a:spcPts val="0"/>
                        </a:spcBef>
                        <a:spcAft>
                          <a:spcPts val="0"/>
                        </a:spcAft>
                        <a:buClr>
                          <a:schemeClr val="lt2"/>
                        </a:buClr>
                        <a:buSzPts val="2000"/>
                        <a:buFont typeface="Century Gothic"/>
                        <a:buAutoNum type="alphaLcParenR"/>
                      </a:pPr>
                      <a:r>
                        <a:rPr lang="en-US" sz="2000">
                          <a:solidFill>
                            <a:schemeClr val="lt2"/>
                          </a:solidFill>
                          <a:latin typeface="Century Gothic"/>
                          <a:ea typeface="Century Gothic"/>
                          <a:cs typeface="Century Gothic"/>
                          <a:sym typeface="Century Gothic"/>
                        </a:rPr>
                        <a:t>Design, Develop, a Membership Site and integrate 20 YouTube videos and related content throughout your site</a:t>
                      </a:r>
                      <a:endParaRPr sz="2000">
                        <a:solidFill>
                          <a:schemeClr val="lt2"/>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None/>
                      </a:pPr>
                      <a:r>
                        <a:rPr lang="en-US" sz="2000">
                          <a:solidFill>
                            <a:schemeClr val="lt2"/>
                          </a:solidFill>
                          <a:latin typeface="Century Gothic"/>
                          <a:ea typeface="Century Gothic"/>
                          <a:cs typeface="Century Gothic"/>
                          <a:sym typeface="Century Gothic"/>
                        </a:rPr>
                        <a:t>b) Run an automated email marketing campaign with free content to your members- we will help you construct those</a:t>
                      </a:r>
                      <a:endParaRPr sz="2000">
                        <a:solidFill>
                          <a:schemeClr val="lt2"/>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2000">
                          <a:solidFill>
                            <a:schemeClr val="lt2"/>
                          </a:solidFill>
                          <a:latin typeface="Century Gothic"/>
                          <a:ea typeface="Century Gothic"/>
                          <a:cs typeface="Century Gothic"/>
                          <a:sym typeface="Century Gothic"/>
                        </a:rPr>
                        <a:t>c) Run paid advertisements to your site and to your offers</a:t>
                      </a:r>
                      <a:endParaRPr sz="2000">
                        <a:solidFill>
                          <a:schemeClr val="lt2"/>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2000">
                          <a:solidFill>
                            <a:schemeClr val="lt2"/>
                          </a:solidFill>
                          <a:latin typeface="Century Gothic"/>
                          <a:ea typeface="Century Gothic"/>
                          <a:cs typeface="Century Gothic"/>
                          <a:sym typeface="Century Gothic"/>
                        </a:rPr>
                        <a:t>d) Successful implementation of any other tasks set by </a:t>
                      </a:r>
                      <a:r>
                        <a:rPr i="1" lang="en-US" sz="2000">
                          <a:solidFill>
                            <a:schemeClr val="lt2"/>
                          </a:solidFill>
                          <a:latin typeface="Century Gothic"/>
                          <a:ea typeface="Century Gothic"/>
                          <a:cs typeface="Century Gothic"/>
                          <a:sym typeface="Century Gothic"/>
                        </a:rPr>
                        <a:t>PBI</a:t>
                      </a:r>
                      <a:endParaRPr i="1" sz="20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t/>
                      </a:r>
                      <a:endParaRPr sz="2000">
                        <a:solidFill>
                          <a:schemeClr val="lt2"/>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646100" y="452725"/>
            <a:ext cx="9452100" cy="919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lt2"/>
              </a:buClr>
              <a:buSzPts val="4400"/>
              <a:buFont typeface="Century Gothic"/>
              <a:buNone/>
            </a:pPr>
            <a:r>
              <a:rPr lang="en-US" sz="4400"/>
              <a:t>You asked, we answered</a:t>
            </a:r>
            <a:endParaRPr sz="1800"/>
          </a:p>
        </p:txBody>
      </p:sp>
      <p:sp>
        <p:nvSpPr>
          <p:cNvPr id="313" name="Google Shape;313;p41"/>
          <p:cNvSpPr txBox="1"/>
          <p:nvPr>
            <p:ph idx="1" type="body"/>
          </p:nvPr>
        </p:nvSpPr>
        <p:spPr>
          <a:xfrm>
            <a:off x="1051650" y="1371925"/>
            <a:ext cx="10999800" cy="4195500"/>
          </a:xfrm>
          <a:prstGeom prst="rect">
            <a:avLst/>
          </a:prstGeom>
          <a:noFill/>
          <a:ln>
            <a:noFill/>
          </a:ln>
        </p:spPr>
        <p:txBody>
          <a:bodyPr anchorCtr="0" anchor="t" bIns="45700" lIns="91425" spcFirstLastPara="1" rIns="91425" wrap="square" tIns="45700">
            <a:noAutofit/>
          </a:bodyPr>
          <a:lstStyle/>
          <a:p>
            <a:pPr indent="-391160" lvl="0" marL="342900" rtl="0" algn="l">
              <a:lnSpc>
                <a:spcPct val="115000"/>
              </a:lnSpc>
              <a:spcBef>
                <a:spcPts val="1000"/>
              </a:spcBef>
              <a:spcAft>
                <a:spcPts val="0"/>
              </a:spcAft>
              <a:buSzPts val="2200"/>
              <a:buChar char="►"/>
            </a:pPr>
            <a:r>
              <a:rPr lang="en-US" sz="2200"/>
              <a:t>You asked us to include in our proposal, the following:</a:t>
            </a:r>
            <a:endParaRPr sz="2200"/>
          </a:p>
          <a:p>
            <a:pPr indent="-334010" lvl="1" marL="742950" rtl="0" algn="l">
              <a:lnSpc>
                <a:spcPct val="115000"/>
              </a:lnSpc>
              <a:spcBef>
                <a:spcPts val="0"/>
              </a:spcBef>
              <a:spcAft>
                <a:spcPts val="0"/>
              </a:spcAft>
              <a:buSzPts val="2200"/>
              <a:buChar char="►"/>
            </a:pPr>
            <a:r>
              <a:rPr lang="en-US" sz="2200"/>
              <a:t>What’s involved from a financial perspective? </a:t>
            </a:r>
            <a:r>
              <a:rPr i="1" lang="en-US" sz="2200"/>
              <a:t>See Excel doc</a:t>
            </a:r>
            <a:endParaRPr i="1" sz="2200"/>
          </a:p>
          <a:p>
            <a:pPr indent="-334010" lvl="1" marL="742950" rtl="0" algn="l">
              <a:lnSpc>
                <a:spcPct val="115000"/>
              </a:lnSpc>
              <a:spcBef>
                <a:spcPts val="0"/>
              </a:spcBef>
              <a:spcAft>
                <a:spcPts val="0"/>
              </a:spcAft>
              <a:buSzPts val="2200"/>
              <a:buChar char="►"/>
            </a:pPr>
            <a:r>
              <a:rPr lang="en-US" sz="2200"/>
              <a:t>What’s involved from a logistical perspective? </a:t>
            </a:r>
            <a:r>
              <a:rPr i="1" lang="en-US" sz="2200"/>
              <a:t>See this document</a:t>
            </a:r>
            <a:endParaRPr sz="2200"/>
          </a:p>
          <a:p>
            <a:pPr indent="-334010" lvl="1" marL="742950" rtl="0" algn="l">
              <a:lnSpc>
                <a:spcPct val="115000"/>
              </a:lnSpc>
              <a:spcBef>
                <a:spcPts val="0"/>
              </a:spcBef>
              <a:spcAft>
                <a:spcPts val="0"/>
              </a:spcAft>
              <a:buSzPts val="2200"/>
              <a:buChar char="►"/>
            </a:pPr>
            <a:r>
              <a:rPr lang="en-US" sz="2200"/>
              <a:t>What </a:t>
            </a:r>
            <a:r>
              <a:rPr i="1" lang="en-US" sz="2200"/>
              <a:t>PBI </a:t>
            </a:r>
            <a:r>
              <a:rPr lang="en-US" sz="2200"/>
              <a:t>will need their Pros to do? </a:t>
            </a:r>
            <a:r>
              <a:rPr i="1" lang="en-US" sz="2200"/>
              <a:t>See Calendar in this document</a:t>
            </a:r>
            <a:endParaRPr sz="2200"/>
          </a:p>
          <a:p>
            <a:pPr indent="-334010" lvl="1" marL="742950" rtl="0" algn="l">
              <a:lnSpc>
                <a:spcPct val="115000"/>
              </a:lnSpc>
              <a:spcBef>
                <a:spcPts val="0"/>
              </a:spcBef>
              <a:spcAft>
                <a:spcPts val="0"/>
              </a:spcAft>
              <a:buSzPts val="2200"/>
              <a:buChar char="►"/>
            </a:pPr>
            <a:r>
              <a:rPr lang="en-US" sz="2200"/>
              <a:t>How are we going to produce videos? </a:t>
            </a:r>
            <a:r>
              <a:rPr i="1" lang="en-US" sz="2200"/>
              <a:t>See this document</a:t>
            </a:r>
            <a:endParaRPr sz="2200"/>
          </a:p>
          <a:p>
            <a:pPr indent="-334010" lvl="1" marL="742950" rtl="0" algn="l">
              <a:lnSpc>
                <a:spcPct val="115000"/>
              </a:lnSpc>
              <a:spcBef>
                <a:spcPts val="0"/>
              </a:spcBef>
              <a:spcAft>
                <a:spcPts val="0"/>
              </a:spcAft>
              <a:buSzPts val="2200"/>
              <a:buChar char="►"/>
            </a:pPr>
            <a:r>
              <a:rPr lang="en-US" sz="2200"/>
              <a:t>How do we get existing and new global clients to pay? </a:t>
            </a:r>
            <a:r>
              <a:rPr i="1" lang="en-US" sz="2200"/>
              <a:t>See t</a:t>
            </a:r>
            <a:r>
              <a:rPr i="1" lang="en-US" sz="2200"/>
              <a:t>his doc</a:t>
            </a:r>
            <a:endParaRPr sz="2200"/>
          </a:p>
          <a:p>
            <a:pPr indent="-334010" lvl="1" marL="742950" rtl="0" algn="l">
              <a:lnSpc>
                <a:spcPct val="115000"/>
              </a:lnSpc>
              <a:spcBef>
                <a:spcPts val="0"/>
              </a:spcBef>
              <a:spcAft>
                <a:spcPts val="0"/>
              </a:spcAft>
              <a:buSzPts val="2200"/>
              <a:buChar char="►"/>
            </a:pPr>
            <a:r>
              <a:rPr lang="en-US" sz="2200"/>
              <a:t>How much should they charge? </a:t>
            </a:r>
            <a:r>
              <a:rPr i="1" lang="en-US" sz="2200"/>
              <a:t>See Excel doc</a:t>
            </a:r>
            <a:endParaRPr sz="2200"/>
          </a:p>
          <a:p>
            <a:pPr indent="-334010" lvl="1" marL="742950" rtl="0" algn="l">
              <a:lnSpc>
                <a:spcPct val="115000"/>
              </a:lnSpc>
              <a:spcBef>
                <a:spcPts val="0"/>
              </a:spcBef>
              <a:spcAft>
                <a:spcPts val="0"/>
              </a:spcAft>
              <a:buSzPts val="2200"/>
              <a:buChar char="►"/>
            </a:pPr>
            <a:r>
              <a:rPr lang="en-US" sz="2200"/>
              <a:t>How long should it take to see a return on investment? </a:t>
            </a:r>
            <a:r>
              <a:rPr i="1" lang="en-US" sz="2200"/>
              <a:t>See Excel doc</a:t>
            </a:r>
            <a:endParaRPr sz="2200"/>
          </a:p>
          <a:p>
            <a:pPr indent="-334010" lvl="1" marL="742950" rtl="0" algn="l">
              <a:lnSpc>
                <a:spcPct val="150000"/>
              </a:lnSpc>
              <a:spcBef>
                <a:spcPts val="0"/>
              </a:spcBef>
              <a:spcAft>
                <a:spcPts val="0"/>
              </a:spcAft>
              <a:buSzPts val="2200"/>
              <a:buChar char="►"/>
            </a:pPr>
            <a:r>
              <a:rPr lang="en-US" sz="2200"/>
              <a:t>How much potentially can they make over 1 year, 3 years, 5 years? </a:t>
            </a:r>
            <a:r>
              <a:rPr i="1" lang="en-US" sz="2200"/>
              <a:t>Excel</a:t>
            </a:r>
            <a:endParaRPr i="1" sz="2200"/>
          </a:p>
          <a:p>
            <a:pPr indent="-391160" lvl="0" marL="342900" rtl="0" algn="l">
              <a:lnSpc>
                <a:spcPct val="115000"/>
              </a:lnSpc>
              <a:spcBef>
                <a:spcPts val="0"/>
              </a:spcBef>
              <a:spcAft>
                <a:spcPts val="0"/>
              </a:spcAft>
              <a:buSzPts val="2200"/>
              <a:buChar char="►"/>
            </a:pPr>
            <a:r>
              <a:rPr lang="en-US" sz="2200"/>
              <a:t>Successful implementation of any other tasks set by the </a:t>
            </a:r>
            <a:r>
              <a:rPr i="1" lang="en-US" sz="2200"/>
              <a:t>PBI</a:t>
            </a:r>
            <a:endParaRPr i="1" sz="2200"/>
          </a:p>
        </p:txBody>
      </p:sp>
      <p:pic>
        <p:nvPicPr>
          <p:cNvPr id="314" name="Google Shape;314;p41"/>
          <p:cNvPicPr preferRelativeResize="0"/>
          <p:nvPr/>
        </p:nvPicPr>
        <p:blipFill rotWithShape="1">
          <a:blip r:embed="rId3">
            <a:alphaModFix/>
          </a:blip>
          <a:srcRect b="2505" l="3430" r="6779" t="0"/>
          <a:stretch/>
        </p:blipFill>
        <p:spPr>
          <a:xfrm>
            <a:off x="10098201" y="5405870"/>
            <a:ext cx="2093800" cy="14521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646100" y="452725"/>
            <a:ext cx="9452100" cy="919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lt2"/>
              </a:buClr>
              <a:buSzPts val="4400"/>
              <a:buFont typeface="Century Gothic"/>
              <a:buNone/>
            </a:pPr>
            <a:r>
              <a:rPr lang="en-US" sz="4400"/>
              <a:t>Description of Requirements for Client</a:t>
            </a:r>
            <a:endParaRPr sz="4400"/>
          </a:p>
          <a:p>
            <a:pPr indent="0" lvl="0" marL="0" marR="0" rtl="0" algn="l">
              <a:lnSpc>
                <a:spcPct val="115000"/>
              </a:lnSpc>
              <a:spcBef>
                <a:spcPts val="0"/>
              </a:spcBef>
              <a:spcAft>
                <a:spcPts val="0"/>
              </a:spcAft>
              <a:buClr>
                <a:schemeClr val="lt2"/>
              </a:buClr>
              <a:buSzPts val="4400"/>
              <a:buFont typeface="Century Gothic"/>
              <a:buNone/>
            </a:pPr>
            <a:r>
              <a:t/>
            </a:r>
            <a:endParaRPr sz="4400"/>
          </a:p>
        </p:txBody>
      </p:sp>
      <p:sp>
        <p:nvSpPr>
          <p:cNvPr id="320" name="Google Shape;320;p42"/>
          <p:cNvSpPr txBox="1"/>
          <p:nvPr>
            <p:ph idx="1" type="body"/>
          </p:nvPr>
        </p:nvSpPr>
        <p:spPr>
          <a:xfrm>
            <a:off x="975450" y="1981525"/>
            <a:ext cx="10999800" cy="4195500"/>
          </a:xfrm>
          <a:prstGeom prst="rect">
            <a:avLst/>
          </a:prstGeom>
          <a:noFill/>
          <a:ln>
            <a:noFill/>
          </a:ln>
        </p:spPr>
        <p:txBody>
          <a:bodyPr anchorCtr="0" anchor="t" bIns="45700" lIns="91425" spcFirstLastPara="1" rIns="91425" wrap="square" tIns="45700">
            <a:noAutofit/>
          </a:bodyPr>
          <a:lstStyle/>
          <a:p>
            <a:pPr indent="-378460" lvl="0" marL="342900" marR="0" rtl="0" algn="l">
              <a:lnSpc>
                <a:spcPct val="115000"/>
              </a:lnSpc>
              <a:spcBef>
                <a:spcPts val="0"/>
              </a:spcBef>
              <a:spcAft>
                <a:spcPts val="0"/>
              </a:spcAft>
              <a:buSzPts val="2000"/>
              <a:buChar char="►"/>
            </a:pPr>
            <a:r>
              <a:rPr lang="en-US"/>
              <a:t>Designer shall provide services to Client for a period of twelve months (one year).  The monthly payments shall be due on the 1st day of each month, beginning May 1, 2020. The last payment for the one-year contract shall be made on April 1, 2021. However, this contract does not serve to establish any relationship for other internet marketing services such as third-party expenses such as budgets made toward paid ads, and if such an agreement is to exist, it can only be formed at the discretion of the parties at a later date.</a:t>
            </a:r>
            <a:endParaRPr/>
          </a:p>
          <a:p>
            <a:pPr indent="-378460" lvl="0" marL="342900" marR="0" rtl="0" algn="l">
              <a:lnSpc>
                <a:spcPct val="115000"/>
              </a:lnSpc>
              <a:spcBef>
                <a:spcPts val="0"/>
              </a:spcBef>
              <a:spcAft>
                <a:spcPts val="0"/>
              </a:spcAft>
              <a:buSzPts val="2000"/>
              <a:buChar char="►"/>
            </a:pPr>
            <a:r>
              <a:rPr lang="en-US"/>
              <a:t>The date and manner of such payments shall be as follows:</a:t>
            </a:r>
            <a:endParaRPr/>
          </a:p>
          <a:p>
            <a:pPr indent="-321310" lvl="1" marL="742950" marR="0" rtl="0" algn="l">
              <a:lnSpc>
                <a:spcPct val="115000"/>
              </a:lnSpc>
              <a:spcBef>
                <a:spcPts val="0"/>
              </a:spcBef>
              <a:spcAft>
                <a:spcPts val="0"/>
              </a:spcAft>
              <a:buSzPts val="2000"/>
              <a:buChar char="►"/>
            </a:pPr>
            <a:r>
              <a:rPr lang="en-US" sz="2000"/>
              <a:t>$2,000 set up fee + $500/mo + 30% gross profits from Osatennis360 Consulting Marketing Efforts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ctrTitle"/>
          </p:nvPr>
        </p:nvSpPr>
        <p:spPr>
          <a:xfrm>
            <a:off x="773950" y="1676400"/>
            <a:ext cx="10026300" cy="3329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en-US" sz="6000"/>
              <a:t>Continued Reading...</a:t>
            </a:r>
            <a:endParaRPr sz="6000"/>
          </a:p>
          <a:p>
            <a:pPr indent="0" lvl="0" marL="0" rtl="0" algn="l">
              <a:spcBef>
                <a:spcPts val="0"/>
              </a:spcBef>
              <a:spcAft>
                <a:spcPts val="0"/>
              </a:spcAft>
              <a:buClr>
                <a:schemeClr val="lt2"/>
              </a:buClr>
              <a:buSzPts val="7200"/>
              <a:buFont typeface="Century Gothic"/>
              <a:buNone/>
            </a:pPr>
            <a:r>
              <a:rPr lang="en-US" sz="3000"/>
              <a:t>T</a:t>
            </a:r>
            <a:r>
              <a:rPr lang="en-US" sz="3000"/>
              <a:t>asks needed to be accomplished each week in order to complete this project on schedule</a:t>
            </a:r>
            <a:endParaRPr sz="3000"/>
          </a:p>
        </p:txBody>
      </p:sp>
      <p:sp>
        <p:nvSpPr>
          <p:cNvPr id="326" name="Google Shape;326;p43"/>
          <p:cNvSpPr txBox="1"/>
          <p:nvPr>
            <p:ph idx="1" type="subTitle"/>
          </p:nvPr>
        </p:nvSpPr>
        <p:spPr>
          <a:xfrm>
            <a:off x="773950" y="5005975"/>
            <a:ext cx="10925400" cy="1402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600"/>
              <a:buNone/>
            </a:pPr>
            <a:r>
              <a:rPr lang="en-US" sz="2800"/>
              <a:t>OsaTennis360 Consulting, LLC</a:t>
            </a:r>
            <a:endParaRPr sz="2800"/>
          </a:p>
          <a:p>
            <a:pPr indent="0" lvl="0" marL="0" rtl="0" algn="l">
              <a:lnSpc>
                <a:spcPct val="115000"/>
              </a:lnSpc>
              <a:spcBef>
                <a:spcPts val="0"/>
              </a:spcBef>
              <a:spcAft>
                <a:spcPts val="0"/>
              </a:spcAft>
              <a:buSzPts val="1600"/>
              <a:buNone/>
            </a:pPr>
            <a:r>
              <a:rPr i="1" lang="en-US" sz="2400"/>
              <a:t>“Tennis business made better”</a:t>
            </a:r>
            <a:endParaRPr i="1" sz="2400"/>
          </a:p>
          <a:p>
            <a:pPr indent="0" lvl="0" marL="0" rtl="0" algn="l">
              <a:lnSpc>
                <a:spcPct val="115000"/>
              </a:lnSpc>
              <a:spcBef>
                <a:spcPts val="0"/>
              </a:spcBef>
              <a:spcAft>
                <a:spcPts val="0"/>
              </a:spcAft>
              <a:buSzPts val="1600"/>
              <a:buNone/>
            </a:pPr>
            <a:r>
              <a:rPr lang="en-US" sz="2400"/>
              <a:t>(818) 914 - 8403 ~ </a:t>
            </a:r>
            <a:r>
              <a:rPr lang="en-US" sz="2400" u="sng">
                <a:solidFill>
                  <a:schemeClr val="hlink"/>
                </a:solidFill>
                <a:hlinkClick r:id="rId3"/>
              </a:rPr>
              <a:t>ramon@ramonosatennis.com</a:t>
            </a:r>
            <a:r>
              <a:rPr lang="en-US" sz="2400"/>
              <a:t>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Month 1: Increased sales from membership portal and campaign</a:t>
            </a:r>
            <a:endParaRPr sz="3600"/>
          </a:p>
        </p:txBody>
      </p:sp>
      <p:graphicFrame>
        <p:nvGraphicFramePr>
          <p:cNvPr id="332" name="Google Shape;332;p44"/>
          <p:cNvGraphicFramePr/>
          <p:nvPr/>
        </p:nvGraphicFramePr>
        <p:xfrm>
          <a:off x="1103300" y="1929350"/>
          <a:ext cx="3000000" cy="3000000"/>
        </p:xfrm>
        <a:graphic>
          <a:graphicData uri="http://schemas.openxmlformats.org/drawingml/2006/table">
            <a:tbl>
              <a:tblPr>
                <a:noFill/>
                <a:tableStyleId>{E95A43CA-AC1C-45FE-976C-A6C4E0F1A7F4}</a:tableStyleId>
              </a:tblPr>
              <a:tblGrid>
                <a:gridCol w="1292325"/>
                <a:gridCol w="8843875"/>
              </a:tblGrid>
              <a:tr h="4667975">
                <a:tc>
                  <a:txBody>
                    <a:bodyPr/>
                    <a:lstStyle/>
                    <a:p>
                      <a:pPr indent="0" lvl="0" marL="0" rtl="0" algn="ctr">
                        <a:spcBef>
                          <a:spcPts val="0"/>
                        </a:spcBef>
                        <a:spcAft>
                          <a:spcPts val="0"/>
                        </a:spcAft>
                        <a:buNone/>
                      </a:pPr>
                      <a:r>
                        <a:rPr lang="en-US" sz="2400">
                          <a:solidFill>
                            <a:schemeClr val="lt2"/>
                          </a:solidFill>
                          <a:latin typeface="Century Gothic"/>
                          <a:ea typeface="Century Gothic"/>
                          <a:cs typeface="Century Gothic"/>
                          <a:sym typeface="Century Gothic"/>
                        </a:rPr>
                        <a:t>Week 1</a:t>
                      </a:r>
                      <a:endParaRPr sz="2400">
                        <a:solidFill>
                          <a:schemeClr val="lt2"/>
                        </a:solidFill>
                        <a:latin typeface="Century Gothic"/>
                        <a:ea typeface="Century Gothic"/>
                        <a:cs typeface="Century Gothic"/>
                        <a:sym typeface="Century Gothic"/>
                      </a:endParaRPr>
                    </a:p>
                  </a:txBody>
                  <a:tcPr marT="91425" marB="91425" marR="91425" marL="91425"/>
                </a:tc>
                <a:tc>
                  <a:txBody>
                    <a:bodyPr/>
                    <a:lstStyle/>
                    <a:p>
                      <a:pPr indent="0" lvl="0" marL="0" marR="0" rtl="0" algn="l">
                        <a:lnSpc>
                          <a:spcPct val="100000"/>
                        </a:lnSpc>
                        <a:spcBef>
                          <a:spcPts val="0"/>
                        </a:spcBef>
                        <a:spcAft>
                          <a:spcPts val="0"/>
                        </a:spcAft>
                        <a:buNone/>
                      </a:pPr>
                      <a:r>
                        <a:rPr lang="en-US" sz="2100">
                          <a:solidFill>
                            <a:schemeClr val="lt2"/>
                          </a:solidFill>
                          <a:latin typeface="Century Gothic"/>
                          <a:ea typeface="Century Gothic"/>
                          <a:cs typeface="Century Gothic"/>
                          <a:sym typeface="Century Gothic"/>
                        </a:rPr>
                        <a:t>10 virtual </a:t>
                      </a:r>
                      <a:r>
                        <a:rPr i="1" lang="en-US" sz="2100">
                          <a:solidFill>
                            <a:schemeClr val="lt2"/>
                          </a:solidFill>
                          <a:latin typeface="Century Gothic"/>
                          <a:ea typeface="Century Gothic"/>
                          <a:cs typeface="Century Gothic"/>
                          <a:sym typeface="Century Gothic"/>
                        </a:rPr>
                        <a:t>Intent Based Branding </a:t>
                      </a:r>
                      <a:r>
                        <a:rPr lang="en-US" sz="2100">
                          <a:solidFill>
                            <a:schemeClr val="lt2"/>
                          </a:solidFill>
                          <a:latin typeface="Century Gothic"/>
                          <a:ea typeface="Century Gothic"/>
                          <a:cs typeface="Century Gothic"/>
                          <a:sym typeface="Century Gothic"/>
                        </a:rPr>
                        <a:t>trainings (20 total hours of training) video integration on to website 2 hour video shoot with clips uploaded onto website portfolio of stock videos video integration on to website 2 hour video </a:t>
                      </a:r>
                      <a:endParaRPr sz="21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t/>
                      </a:r>
                      <a:endParaRPr sz="2100">
                        <a:solidFill>
                          <a:schemeClr val="lt2"/>
                        </a:solidFill>
                        <a:latin typeface="Century Gothic"/>
                        <a:ea typeface="Century Gothic"/>
                        <a:cs typeface="Century Gothic"/>
                        <a:sym typeface="Century Gothic"/>
                      </a:endParaRPr>
                    </a:p>
                    <a:p>
                      <a:pPr indent="0" lvl="0" marL="0" rtl="0" algn="l">
                        <a:spcBef>
                          <a:spcPts val="0"/>
                        </a:spcBef>
                        <a:spcAft>
                          <a:spcPts val="0"/>
                        </a:spcAft>
                        <a:buNone/>
                      </a:pPr>
                      <a:r>
                        <a:rPr lang="en-US" sz="2100">
                          <a:solidFill>
                            <a:schemeClr val="lt2"/>
                          </a:solidFill>
                          <a:latin typeface="Century Gothic"/>
                          <a:ea typeface="Century Gothic"/>
                          <a:cs typeface="Century Gothic"/>
                          <a:sym typeface="Century Gothic"/>
                        </a:rPr>
                        <a:t>Design, develop, and manage </a:t>
                      </a:r>
                      <a:r>
                        <a:rPr lang="en-US" sz="2100" u="sng">
                          <a:solidFill>
                            <a:schemeClr val="hlink"/>
                          </a:solidFill>
                          <a:latin typeface="Century Gothic"/>
                          <a:ea typeface="Century Gothic"/>
                          <a:cs typeface="Century Gothic"/>
                          <a:sym typeface="Century Gothic"/>
                          <a:hlinkClick r:id="rId3"/>
                        </a:rPr>
                        <a:t>pbitennis.com</a:t>
                      </a:r>
                      <a:r>
                        <a:rPr lang="en-US" sz="2100">
                          <a:solidFill>
                            <a:schemeClr val="lt2"/>
                          </a:solidFill>
                          <a:latin typeface="Century Gothic"/>
                          <a:ea typeface="Century Gothic"/>
                          <a:cs typeface="Century Gothic"/>
                          <a:sym typeface="Century Gothic"/>
                        </a:rPr>
                        <a:t> Membership Portal to reflect that PBI's Tennis for Life® instruction is a simplified and common-sense approach to teaching tennis which, over more than thirty years, has benefited millions of tennis enthusiasts worldwide.</a:t>
                      </a:r>
                      <a:endParaRPr sz="2100">
                        <a:solidFill>
                          <a:schemeClr val="lt2"/>
                        </a:solidFill>
                        <a:latin typeface="Century Gothic"/>
                        <a:ea typeface="Century Gothic"/>
                        <a:cs typeface="Century Gothic"/>
                        <a:sym typeface="Century Gothic"/>
                      </a:endParaRPr>
                    </a:p>
                    <a:p>
                      <a:pPr indent="-361950" lvl="0" marL="457200" rtl="0" algn="l">
                        <a:spcBef>
                          <a:spcPts val="0"/>
                        </a:spcBef>
                        <a:spcAft>
                          <a:spcPts val="0"/>
                        </a:spcAft>
                        <a:buClr>
                          <a:schemeClr val="lt2"/>
                        </a:buClr>
                        <a:buSzPts val="2100"/>
                        <a:buFont typeface="Century Gothic"/>
                        <a:buChar char="●"/>
                      </a:pPr>
                      <a:r>
                        <a:rPr lang="en-US" sz="2100">
                          <a:solidFill>
                            <a:schemeClr val="lt2"/>
                          </a:solidFill>
                          <a:latin typeface="Century Gothic"/>
                          <a:ea typeface="Century Gothic"/>
                          <a:cs typeface="Century Gothic"/>
                          <a:sym typeface="Century Gothic"/>
                        </a:rPr>
                        <a:t>Unlimited dedicated pages</a:t>
                      </a:r>
                      <a:endParaRPr sz="2100">
                        <a:solidFill>
                          <a:schemeClr val="lt2"/>
                        </a:solidFill>
                        <a:latin typeface="Century Gothic"/>
                        <a:ea typeface="Century Gothic"/>
                        <a:cs typeface="Century Gothic"/>
                        <a:sym typeface="Century Gothic"/>
                      </a:endParaRPr>
                    </a:p>
                    <a:p>
                      <a:pPr indent="-361950" lvl="0" marL="457200" rtl="0" algn="l">
                        <a:spcBef>
                          <a:spcPts val="0"/>
                        </a:spcBef>
                        <a:spcAft>
                          <a:spcPts val="0"/>
                        </a:spcAft>
                        <a:buClr>
                          <a:schemeClr val="lt2"/>
                        </a:buClr>
                        <a:buSzPts val="2100"/>
                        <a:buFont typeface="Century Gothic"/>
                        <a:buChar char="●"/>
                      </a:pPr>
                      <a:r>
                        <a:rPr lang="en-US" sz="2100">
                          <a:solidFill>
                            <a:schemeClr val="lt2"/>
                          </a:solidFill>
                          <a:latin typeface="Century Gothic"/>
                          <a:ea typeface="Century Gothic"/>
                          <a:cs typeface="Century Gothic"/>
                          <a:sym typeface="Century Gothic"/>
                        </a:rPr>
                        <a:t>Live Social Media Channels integrated into site</a:t>
                      </a:r>
                      <a:endParaRPr sz="2100">
                        <a:solidFill>
                          <a:schemeClr val="lt2"/>
                        </a:solidFill>
                        <a:latin typeface="Century Gothic"/>
                        <a:ea typeface="Century Gothic"/>
                        <a:cs typeface="Century Gothic"/>
                        <a:sym typeface="Century Gothic"/>
                      </a:endParaRPr>
                    </a:p>
                    <a:p>
                      <a:pPr indent="-361950" lvl="0" marL="457200" rtl="0" algn="l">
                        <a:spcBef>
                          <a:spcPts val="0"/>
                        </a:spcBef>
                        <a:spcAft>
                          <a:spcPts val="0"/>
                        </a:spcAft>
                        <a:buClr>
                          <a:schemeClr val="lt2"/>
                        </a:buClr>
                        <a:buSzPts val="2100"/>
                        <a:buFont typeface="Century Gothic"/>
                        <a:buChar char="●"/>
                      </a:pPr>
                      <a:r>
                        <a:rPr lang="en-US" sz="2000">
                          <a:solidFill>
                            <a:schemeClr val="lt2"/>
                          </a:solidFill>
                          <a:latin typeface="Century Gothic"/>
                          <a:ea typeface="Century Gothic"/>
                          <a:cs typeface="Century Gothic"/>
                          <a:sym typeface="Century Gothic"/>
                        </a:rPr>
                        <a:t>Strict Set of Targeted Plug-ins (see full list on next slide):</a:t>
                      </a:r>
                      <a:endParaRPr sz="2100">
                        <a:solidFill>
                          <a:schemeClr val="lt2"/>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646100" y="452725"/>
            <a:ext cx="107208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3600"/>
              <a:t>Month 1: Increased sales from membership portal and campaign con’t...</a:t>
            </a:r>
            <a:endParaRPr sz="3600"/>
          </a:p>
        </p:txBody>
      </p:sp>
      <p:graphicFrame>
        <p:nvGraphicFramePr>
          <p:cNvPr id="338" name="Google Shape;338;p45"/>
          <p:cNvGraphicFramePr/>
          <p:nvPr/>
        </p:nvGraphicFramePr>
        <p:xfrm>
          <a:off x="1103300" y="1624550"/>
          <a:ext cx="3000000" cy="3000000"/>
        </p:xfrm>
        <a:graphic>
          <a:graphicData uri="http://schemas.openxmlformats.org/drawingml/2006/table">
            <a:tbl>
              <a:tblPr>
                <a:noFill/>
                <a:tableStyleId>{E95A43CA-AC1C-45FE-976C-A6C4E0F1A7F4}</a:tableStyleId>
              </a:tblPr>
              <a:tblGrid>
                <a:gridCol w="1292325"/>
                <a:gridCol w="8843875"/>
              </a:tblGrid>
              <a:tr h="910075">
                <a:tc>
                  <a:txBody>
                    <a:bodyPr/>
                    <a:lstStyle/>
                    <a:p>
                      <a:pPr indent="0" lvl="0" marL="0" rtl="0" algn="ctr">
                        <a:spcBef>
                          <a:spcPts val="0"/>
                        </a:spcBef>
                        <a:spcAft>
                          <a:spcPts val="0"/>
                        </a:spcAft>
                        <a:buNone/>
                      </a:pPr>
                      <a:r>
                        <a:rPr lang="en-US" sz="2400">
                          <a:solidFill>
                            <a:schemeClr val="lt2"/>
                          </a:solidFill>
                          <a:latin typeface="Century Gothic"/>
                          <a:ea typeface="Century Gothic"/>
                          <a:cs typeface="Century Gothic"/>
                          <a:sym typeface="Century Gothic"/>
                        </a:rPr>
                        <a:t>Week 1</a:t>
                      </a:r>
                      <a:endParaRPr sz="2400">
                        <a:solidFill>
                          <a:schemeClr val="lt2"/>
                        </a:solidFill>
                        <a:latin typeface="Century Gothic"/>
                        <a:ea typeface="Century Gothic"/>
                        <a:cs typeface="Century Gothic"/>
                        <a:sym typeface="Century Gothic"/>
                      </a:endParaRPr>
                    </a:p>
                    <a:p>
                      <a:pPr indent="0" lvl="0" marL="0" rtl="0" algn="ctr">
                        <a:spcBef>
                          <a:spcPts val="0"/>
                        </a:spcBef>
                        <a:spcAft>
                          <a:spcPts val="0"/>
                        </a:spcAft>
                        <a:buNone/>
                      </a:pPr>
                      <a:r>
                        <a:rPr lang="en-US" sz="2400">
                          <a:solidFill>
                            <a:schemeClr val="lt2"/>
                          </a:solidFill>
                          <a:latin typeface="Century Gothic"/>
                          <a:ea typeface="Century Gothic"/>
                          <a:cs typeface="Century Gothic"/>
                          <a:sym typeface="Century Gothic"/>
                        </a:rPr>
                        <a:t>con’t...</a:t>
                      </a:r>
                      <a:endParaRPr sz="2400">
                        <a:solidFill>
                          <a:schemeClr val="lt2"/>
                        </a:solidFill>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2000">
                          <a:solidFill>
                            <a:schemeClr val="lt2"/>
                          </a:solidFill>
                          <a:latin typeface="Century Gothic"/>
                          <a:ea typeface="Century Gothic"/>
                          <a:cs typeface="Century Gothic"/>
                          <a:sym typeface="Century Gothic"/>
                        </a:rPr>
                        <a:t>Tested set of integrated and configured Plug-ins (see full list on next slide):</a:t>
                      </a:r>
                      <a:endParaRPr sz="2000"/>
                    </a:p>
                    <a:p>
                      <a:pPr indent="0" lvl="0" marL="0" rtl="0" algn="l">
                        <a:spcBef>
                          <a:spcPts val="0"/>
                        </a:spcBef>
                        <a:spcAft>
                          <a:spcPts val="0"/>
                        </a:spcAft>
                        <a:buClr>
                          <a:schemeClr val="dk1"/>
                        </a:buClr>
                        <a:buSzPts val="1100"/>
                        <a:buFont typeface="Arial"/>
                        <a:buNone/>
                      </a:pPr>
                      <a:r>
                        <a:rPr lang="en-US" sz="1800">
                          <a:solidFill>
                            <a:schemeClr val="lt2"/>
                          </a:solidFill>
                          <a:latin typeface="Century Gothic"/>
                          <a:ea typeface="Century Gothic"/>
                          <a:cs typeface="Century Gothic"/>
                          <a:sym typeface="Century Gothic"/>
                        </a:rPr>
                        <a:t>o   </a:t>
                      </a:r>
                      <a:r>
                        <a:rPr lang="en-US" sz="1800" u="sng">
                          <a:solidFill>
                            <a:srgbClr val="4CB9C3"/>
                          </a:solidFill>
                          <a:latin typeface="Century Gothic"/>
                          <a:ea typeface="Century Gothic"/>
                          <a:cs typeface="Century Gothic"/>
                          <a:sym typeface="Century Gothic"/>
                        </a:rPr>
                        <a:t>Yoast</a:t>
                      </a:r>
                      <a:r>
                        <a:rPr lang="en-US" sz="1800" u="sng">
                          <a:solidFill>
                            <a:srgbClr val="4CB9C3"/>
                          </a:solidFill>
                          <a:latin typeface="Century Gothic"/>
                          <a:ea typeface="Century Gothic"/>
                          <a:cs typeface="Century Gothic"/>
                          <a:sym typeface="Century Gothic"/>
                          <a:hlinkClick r:id="rId3">
                            <a:extLst>
                              <a:ext uri="{A12FA001-AC4F-418D-AE19-62706E023703}">
                                <ahyp:hlinkClr val="tx"/>
                              </a:ext>
                            </a:extLst>
                          </a:hlinkClick>
                        </a:rPr>
                        <a:t> </a:t>
                      </a:r>
                      <a:r>
                        <a:rPr lang="en-US" sz="1800" u="sng">
                          <a:solidFill>
                            <a:srgbClr val="4CB9C3"/>
                          </a:solidFill>
                          <a:latin typeface="Century Gothic"/>
                          <a:ea typeface="Century Gothic"/>
                          <a:cs typeface="Century Gothic"/>
                          <a:sym typeface="Century Gothic"/>
                        </a:rPr>
                        <a:t>Premium SEO</a:t>
                      </a:r>
                      <a:endParaRPr sz="1800" u="sng">
                        <a:solidFill>
                          <a:srgbClr val="4CB9C3"/>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u="sng">
                          <a:solidFill>
                            <a:srgbClr val="4CB9C3"/>
                          </a:solidFill>
                          <a:latin typeface="Century Gothic"/>
                          <a:ea typeface="Century Gothic"/>
                          <a:cs typeface="Century Gothic"/>
                          <a:sym typeface="Century Gothic"/>
                        </a:rPr>
                        <a:t>o  </a:t>
                      </a:r>
                      <a:r>
                        <a:rPr lang="en-US" sz="1800" u="sng">
                          <a:solidFill>
                            <a:srgbClr val="4CB9C3"/>
                          </a:solidFill>
                          <a:latin typeface="Century Gothic"/>
                          <a:ea typeface="Century Gothic"/>
                          <a:cs typeface="Century Gothic"/>
                          <a:sym typeface="Century Gothic"/>
                          <a:hlinkClick r:id="rId4">
                            <a:extLst>
                              <a:ext uri="{A12FA001-AC4F-418D-AE19-62706E023703}">
                                <ahyp:hlinkClr val="tx"/>
                              </a:ext>
                            </a:extLst>
                          </a:hlinkClick>
                        </a:rPr>
                        <a:t> Google Analytics</a:t>
                      </a:r>
                      <a:endParaRPr sz="1800" u="sng">
                        <a:solidFill>
                          <a:srgbClr val="4CB9C3"/>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u="sng">
                          <a:solidFill>
                            <a:srgbClr val="4CB9C3"/>
                          </a:solidFill>
                          <a:latin typeface="Century Gothic"/>
                          <a:ea typeface="Century Gothic"/>
                          <a:cs typeface="Century Gothic"/>
                          <a:sym typeface="Century Gothic"/>
                        </a:rPr>
                        <a:t>o  </a:t>
                      </a:r>
                      <a:r>
                        <a:rPr lang="en-US" sz="1800" u="sng">
                          <a:solidFill>
                            <a:srgbClr val="4CB9C3"/>
                          </a:solidFill>
                          <a:latin typeface="Century Gothic"/>
                          <a:ea typeface="Century Gothic"/>
                          <a:cs typeface="Century Gothic"/>
                          <a:sym typeface="Century Gothic"/>
                          <a:hlinkClick r:id="rId5">
                            <a:extLst>
                              <a:ext uri="{A12FA001-AC4F-418D-AE19-62706E023703}">
                                <ahyp:hlinkClr val="tx"/>
                              </a:ext>
                            </a:extLst>
                          </a:hlinkClick>
                        </a:rPr>
                        <a:t> Facebook Pixel</a:t>
                      </a:r>
                      <a:endParaRPr sz="1800" u="sng">
                        <a:solidFill>
                          <a:srgbClr val="4CB9C3"/>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u="sng">
                          <a:solidFill>
                            <a:srgbClr val="4CB9C3"/>
                          </a:solidFill>
                          <a:latin typeface="Century Gothic"/>
                          <a:ea typeface="Century Gothic"/>
                          <a:cs typeface="Century Gothic"/>
                          <a:sym typeface="Century Gothic"/>
                        </a:rPr>
                        <a:t>o  </a:t>
                      </a:r>
                      <a:r>
                        <a:rPr lang="en-US" sz="1800" u="sng">
                          <a:solidFill>
                            <a:srgbClr val="4CB9C3"/>
                          </a:solidFill>
                          <a:latin typeface="Century Gothic"/>
                          <a:ea typeface="Century Gothic"/>
                          <a:cs typeface="Century Gothic"/>
                          <a:sym typeface="Century Gothic"/>
                          <a:hlinkClick r:id="rId6">
                            <a:extLst>
                              <a:ext uri="{A12FA001-AC4F-418D-AE19-62706E023703}">
                                <ahyp:hlinkClr val="tx"/>
                              </a:ext>
                            </a:extLst>
                          </a:hlinkClick>
                        </a:rPr>
                        <a:t> Trillio</a:t>
                      </a:r>
                      <a:r>
                        <a:rPr lang="en-US" sz="1800" u="sng">
                          <a:solidFill>
                            <a:srgbClr val="4CB9C3"/>
                          </a:solidFill>
                          <a:latin typeface="Century Gothic"/>
                          <a:ea typeface="Century Gothic"/>
                          <a:cs typeface="Century Gothic"/>
                          <a:sym typeface="Century Gothic"/>
                        </a:rPr>
                        <a:t> for text integration for 1:1 lessons with each PBI Pro who signs-up</a:t>
                      </a:r>
                      <a:endParaRPr sz="1800" u="sng">
                        <a:solidFill>
                          <a:srgbClr val="4CB9C3"/>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u="sng">
                          <a:solidFill>
                            <a:srgbClr val="4CB9C3"/>
                          </a:solidFill>
                          <a:latin typeface="Century Gothic"/>
                          <a:ea typeface="Century Gothic"/>
                          <a:cs typeface="Century Gothic"/>
                          <a:sym typeface="Century Gothic"/>
                        </a:rPr>
                        <a:t>o  </a:t>
                      </a:r>
                      <a:r>
                        <a:rPr lang="en-US" sz="1800" u="sng">
                          <a:solidFill>
                            <a:srgbClr val="4CB9C3"/>
                          </a:solidFill>
                          <a:latin typeface="Century Gothic"/>
                          <a:ea typeface="Century Gothic"/>
                          <a:cs typeface="Century Gothic"/>
                          <a:sym typeface="Century Gothic"/>
                          <a:hlinkClick r:id="rId7">
                            <a:extLst>
                              <a:ext uri="{A12FA001-AC4F-418D-AE19-62706E023703}">
                                <ahyp:hlinkClr val="tx"/>
                              </a:ext>
                            </a:extLst>
                          </a:hlinkClick>
                        </a:rPr>
                        <a:t> Flightview integration for airlines</a:t>
                      </a:r>
                      <a:endParaRPr sz="1800" u="sng">
                        <a:solidFill>
                          <a:srgbClr val="4CB9C3"/>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u="sng">
                          <a:solidFill>
                            <a:srgbClr val="4CB9C3"/>
                          </a:solidFill>
                          <a:latin typeface="Century Gothic"/>
                          <a:ea typeface="Century Gothic"/>
                          <a:cs typeface="Century Gothic"/>
                          <a:sym typeface="Century Gothic"/>
                        </a:rPr>
                        <a:t>o   CRM integration (InfusionSoft, Sugar,</a:t>
                      </a:r>
                      <a:r>
                        <a:rPr lang="en-US" sz="1800" u="sng">
                          <a:solidFill>
                            <a:srgbClr val="4CB9C3"/>
                          </a:solidFill>
                          <a:latin typeface="Century Gothic"/>
                          <a:ea typeface="Century Gothic"/>
                          <a:cs typeface="Century Gothic"/>
                          <a:sym typeface="Century Gothic"/>
                          <a:hlinkClick r:id="rId8">
                            <a:extLst>
                              <a:ext uri="{A12FA001-AC4F-418D-AE19-62706E023703}">
                                <ahyp:hlinkClr val="tx"/>
                              </a:ext>
                            </a:extLst>
                          </a:hlinkClick>
                        </a:rPr>
                        <a:t> Zoho</a:t>
                      </a:r>
                      <a:r>
                        <a:rPr lang="en-US" sz="1800" u="sng">
                          <a:solidFill>
                            <a:srgbClr val="4CB9C3"/>
                          </a:solidFill>
                          <a:latin typeface="Century Gothic"/>
                          <a:ea typeface="Century Gothic"/>
                          <a:cs typeface="Century Gothic"/>
                          <a:sym typeface="Century Gothic"/>
                        </a:rPr>
                        <a:t>)</a:t>
                      </a:r>
                      <a:endParaRPr sz="1800" u="sng">
                        <a:solidFill>
                          <a:srgbClr val="4CB9C3"/>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1800" u="sng">
                          <a:solidFill>
                            <a:srgbClr val="4CB9C3"/>
                          </a:solidFill>
                          <a:latin typeface="Century Gothic"/>
                          <a:ea typeface="Century Gothic"/>
                          <a:cs typeface="Century Gothic"/>
                          <a:sym typeface="Century Gothic"/>
                        </a:rPr>
                        <a:t>o   Payment gateway integration (Braintree, Authorize.net, Stripe,</a:t>
                      </a:r>
                      <a:r>
                        <a:rPr lang="en-US" sz="1800" u="sng">
                          <a:solidFill>
                            <a:srgbClr val="4CB9C3"/>
                          </a:solidFill>
                          <a:latin typeface="Century Gothic"/>
                          <a:ea typeface="Century Gothic"/>
                          <a:cs typeface="Century Gothic"/>
                          <a:sym typeface="Century Gothic"/>
                          <a:hlinkClick r:id="rId9">
                            <a:extLst>
                              <a:ext uri="{A12FA001-AC4F-418D-AE19-62706E023703}">
                                <ahyp:hlinkClr val="tx"/>
                              </a:ext>
                            </a:extLst>
                          </a:hlinkClick>
                        </a:rPr>
                        <a:t> PayPal</a:t>
                      </a:r>
                      <a:r>
                        <a:rPr lang="en-US" sz="1800" u="sng">
                          <a:solidFill>
                            <a:srgbClr val="4CB9C3"/>
                          </a:solidFill>
                          <a:latin typeface="Century Gothic"/>
                          <a:ea typeface="Century Gothic"/>
                          <a:cs typeface="Century Gothic"/>
                          <a:sym typeface="Century Gothic"/>
                        </a:rPr>
                        <a:t>)</a:t>
                      </a:r>
                      <a:endParaRPr sz="1800" u="sng">
                        <a:solidFill>
                          <a:srgbClr val="4CB9C3"/>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1800" u="sng">
                          <a:solidFill>
                            <a:srgbClr val="4CB9C3"/>
                          </a:solidFill>
                          <a:latin typeface="Century Gothic"/>
                          <a:ea typeface="Century Gothic"/>
                          <a:cs typeface="Century Gothic"/>
                          <a:sym typeface="Century Gothic"/>
                        </a:rPr>
                        <a:t>§  Yoast</a:t>
                      </a:r>
                      <a:r>
                        <a:rPr lang="en-US" sz="1800" u="sng">
                          <a:solidFill>
                            <a:srgbClr val="4CB9C3"/>
                          </a:solidFill>
                          <a:latin typeface="Century Gothic"/>
                          <a:ea typeface="Century Gothic"/>
                          <a:cs typeface="Century Gothic"/>
                          <a:sym typeface="Century Gothic"/>
                          <a:hlinkClick r:id="rId10">
                            <a:extLst>
                              <a:ext uri="{A12FA001-AC4F-418D-AE19-62706E023703}">
                                <ahyp:hlinkClr val="tx"/>
                              </a:ext>
                            </a:extLst>
                          </a:hlinkClick>
                        </a:rPr>
                        <a:t> Premium</a:t>
                      </a:r>
                      <a:r>
                        <a:rPr lang="en-US" sz="1800" u="sng">
                          <a:solidFill>
                            <a:srgbClr val="4CB9C3"/>
                          </a:solidFill>
                          <a:latin typeface="Century Gothic"/>
                          <a:ea typeface="Century Gothic"/>
                          <a:cs typeface="Century Gothic"/>
                          <a:sym typeface="Century Gothic"/>
                        </a:rPr>
                        <a:t> SEO</a:t>
                      </a:r>
                      <a:endParaRPr sz="1800" u="sng">
                        <a:solidFill>
                          <a:srgbClr val="4CB9C3"/>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1800" u="sng">
                          <a:solidFill>
                            <a:srgbClr val="4CB9C3"/>
                          </a:solidFill>
                          <a:latin typeface="Century Gothic"/>
                          <a:ea typeface="Century Gothic"/>
                          <a:cs typeface="Century Gothic"/>
                          <a:sym typeface="Century Gothic"/>
                        </a:rPr>
                        <a:t>§ </a:t>
                      </a:r>
                      <a:r>
                        <a:rPr lang="en-US" sz="1800" u="sng">
                          <a:solidFill>
                            <a:srgbClr val="4CB9C3"/>
                          </a:solidFill>
                          <a:latin typeface="Century Gothic"/>
                          <a:ea typeface="Century Gothic"/>
                          <a:cs typeface="Century Gothic"/>
                          <a:sym typeface="Century Gothic"/>
                          <a:hlinkClick r:id="rId11">
                            <a:extLst>
                              <a:ext uri="{A12FA001-AC4F-418D-AE19-62706E023703}">
                                <ahyp:hlinkClr val="tx"/>
                              </a:ext>
                            </a:extLst>
                          </a:hlinkClick>
                        </a:rPr>
                        <a:t> Google AdWords</a:t>
                      </a:r>
                      <a:endParaRPr sz="1800" u="sng">
                        <a:solidFill>
                          <a:srgbClr val="4CB9C3"/>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1800" u="sng">
                          <a:solidFill>
                            <a:srgbClr val="4CB9C3"/>
                          </a:solidFill>
                          <a:latin typeface="Century Gothic"/>
                          <a:ea typeface="Century Gothic"/>
                          <a:cs typeface="Century Gothic"/>
                          <a:sym typeface="Century Gothic"/>
                        </a:rPr>
                        <a:t>§ </a:t>
                      </a:r>
                      <a:r>
                        <a:rPr lang="en-US" sz="1800" u="sng">
                          <a:solidFill>
                            <a:srgbClr val="4CB9C3"/>
                          </a:solidFill>
                          <a:latin typeface="Century Gothic"/>
                          <a:ea typeface="Century Gothic"/>
                          <a:cs typeface="Century Gothic"/>
                          <a:sym typeface="Century Gothic"/>
                          <a:hlinkClick r:id="rId12">
                            <a:extLst>
                              <a:ext uri="{A12FA001-AC4F-418D-AE19-62706E023703}">
                                <ahyp:hlinkClr val="tx"/>
                              </a:ext>
                            </a:extLst>
                          </a:hlinkClick>
                        </a:rPr>
                        <a:t> Hotjar</a:t>
                      </a:r>
                      <a:endParaRPr sz="1800" u="sng">
                        <a:solidFill>
                          <a:srgbClr val="4CB9C3"/>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1800" u="sng">
                          <a:solidFill>
                            <a:srgbClr val="4CB9C3"/>
                          </a:solidFill>
                          <a:latin typeface="Century Gothic"/>
                          <a:ea typeface="Century Gothic"/>
                          <a:cs typeface="Century Gothic"/>
                          <a:sym typeface="Century Gothic"/>
                        </a:rPr>
                        <a:t>§  Twitter Analytics</a:t>
                      </a:r>
                      <a:endParaRPr sz="1800" u="sng">
                        <a:solidFill>
                          <a:srgbClr val="4CB9C3"/>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1800" u="sng">
                          <a:solidFill>
                            <a:srgbClr val="4CB9C3"/>
                          </a:solidFill>
                          <a:latin typeface="Century Gothic"/>
                          <a:ea typeface="Century Gothic"/>
                          <a:cs typeface="Century Gothic"/>
                          <a:sym typeface="Century Gothic"/>
                        </a:rPr>
                        <a:t>§ </a:t>
                      </a:r>
                      <a:r>
                        <a:rPr lang="en-US" sz="1800" u="sng">
                          <a:solidFill>
                            <a:srgbClr val="4CB9C3"/>
                          </a:solidFill>
                          <a:latin typeface="Century Gothic"/>
                          <a:ea typeface="Century Gothic"/>
                          <a:cs typeface="Century Gothic"/>
                          <a:sym typeface="Century Gothic"/>
                          <a:hlinkClick r:id="rId13">
                            <a:extLst>
                              <a:ext uri="{A12FA001-AC4F-418D-AE19-62706E023703}">
                                <ahyp:hlinkClr val="tx"/>
                              </a:ext>
                            </a:extLst>
                          </a:hlinkClick>
                        </a:rPr>
                        <a:t> ClickFunnels</a:t>
                      </a:r>
                      <a:endParaRPr sz="1800" u="sng">
                        <a:solidFill>
                          <a:srgbClr val="4CB9C3"/>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1800" u="sng">
                          <a:solidFill>
                            <a:srgbClr val="4CB9C3"/>
                          </a:solidFill>
                          <a:latin typeface="Century Gothic"/>
                          <a:ea typeface="Century Gothic"/>
                          <a:cs typeface="Century Gothic"/>
                          <a:sym typeface="Century Gothic"/>
                        </a:rPr>
                        <a:t>§ </a:t>
                      </a:r>
                      <a:r>
                        <a:rPr lang="en-US" sz="1800" u="sng">
                          <a:solidFill>
                            <a:srgbClr val="4CB9C3"/>
                          </a:solidFill>
                          <a:latin typeface="Century Gothic"/>
                          <a:ea typeface="Century Gothic"/>
                          <a:cs typeface="Century Gothic"/>
                          <a:sym typeface="Century Gothic"/>
                          <a:hlinkClick r:id="rId14">
                            <a:extLst>
                              <a:ext uri="{A12FA001-AC4F-418D-AE19-62706E023703}">
                                <ahyp:hlinkClr val="tx"/>
                              </a:ext>
                            </a:extLst>
                          </a:hlinkClick>
                        </a:rPr>
                        <a:t> Deadline Funnel</a:t>
                      </a:r>
                      <a:endParaRPr sz="1800" u="sng">
                        <a:solidFill>
                          <a:srgbClr val="4CB9C3"/>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1800" u="sng">
                          <a:solidFill>
                            <a:srgbClr val="4CB9C3"/>
                          </a:solidFill>
                          <a:latin typeface="Century Gothic"/>
                          <a:ea typeface="Century Gothic"/>
                          <a:cs typeface="Century Gothic"/>
                          <a:sym typeface="Century Gothic"/>
                        </a:rPr>
                        <a:t>·    Custom HTML5/CSS3 design for “website special effects”</a:t>
                      </a:r>
                      <a:endParaRPr sz="1800" u="sng">
                        <a:solidFill>
                          <a:srgbClr val="4CB9C3"/>
                        </a:solidFill>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lang="en-US" sz="1800" u="sng">
                          <a:solidFill>
                            <a:srgbClr val="4CB9C3"/>
                          </a:solidFill>
                          <a:latin typeface="Century Gothic"/>
                          <a:ea typeface="Century Gothic"/>
                          <a:cs typeface="Century Gothic"/>
                          <a:sym typeface="Century Gothic"/>
                        </a:rPr>
                        <a:t>·     Additional WordPress Configurations including live chat, live call, video streaming, twitter feed</a:t>
                      </a:r>
                      <a:endParaRPr sz="1800" u="sng">
                        <a:solidFill>
                          <a:srgbClr val="4CB9C3"/>
                        </a:solidFill>
                        <a:latin typeface="Century Gothic"/>
                        <a:ea typeface="Century Gothic"/>
                        <a:cs typeface="Century Gothic"/>
                        <a:sym typeface="Century Gothic"/>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